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353" r:id="rId2"/>
    <p:sldId id="258" r:id="rId3"/>
    <p:sldId id="354" r:id="rId4"/>
    <p:sldId id="355" r:id="rId5"/>
    <p:sldId id="356" r:id="rId6"/>
    <p:sldId id="275" r:id="rId7"/>
    <p:sldId id="257" r:id="rId8"/>
    <p:sldId id="357" r:id="rId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8"/>
    <p:restoredTop sz="92320"/>
  </p:normalViewPr>
  <p:slideViewPr>
    <p:cSldViewPr snapToGrid="0" snapToObjects="1">
      <p:cViewPr varScale="1">
        <p:scale>
          <a:sx n="101" d="100"/>
          <a:sy n="101" d="100"/>
        </p:scale>
        <p:origin x="92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C9384C-8553-6D4B-819A-53F1BB9EEBA2}" type="datetimeFigureOut">
              <a:rPr lang="nl-NL" smtClean="0"/>
              <a:t>04-09-2023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281B8C-C667-9D4D-95DA-5DEDEC35731D}" type="slidenum">
              <a:rPr lang="nl-NL" smtClean="0"/>
              <a:t>‹nr.›</a:t>
            </a:fld>
            <a:endParaRPr lang="nl-NL"/>
          </a:p>
        </p:txBody>
      </p:sp>
    </p:spTree>
    <p:extLst>
      <p:ext uri="{BB962C8B-B14F-4D97-AF65-F5344CB8AC3E}">
        <p14:creationId xmlns:p14="http://schemas.microsoft.com/office/powerpoint/2010/main" val="1097605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nl-NL" smtClean="0"/>
              <a:t>1</a:t>
            </a:fld>
            <a:endParaRPr lang="nl-NL" dirty="0"/>
          </a:p>
        </p:txBody>
      </p:sp>
    </p:spTree>
    <p:extLst>
      <p:ext uri="{BB962C8B-B14F-4D97-AF65-F5344CB8AC3E}">
        <p14:creationId xmlns:p14="http://schemas.microsoft.com/office/powerpoint/2010/main" val="2039291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nl-NL" smtClean="0"/>
              <a:t>3</a:t>
            </a:fld>
            <a:endParaRPr lang="nl-NL" dirty="0"/>
          </a:p>
        </p:txBody>
      </p:sp>
    </p:spTree>
    <p:extLst>
      <p:ext uri="{BB962C8B-B14F-4D97-AF65-F5344CB8AC3E}">
        <p14:creationId xmlns:p14="http://schemas.microsoft.com/office/powerpoint/2010/main" val="909121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nl-NL" smtClean="0"/>
              <a:t>4</a:t>
            </a:fld>
            <a:endParaRPr lang="nl-NL" dirty="0"/>
          </a:p>
        </p:txBody>
      </p:sp>
    </p:spTree>
    <p:extLst>
      <p:ext uri="{BB962C8B-B14F-4D97-AF65-F5344CB8AC3E}">
        <p14:creationId xmlns:p14="http://schemas.microsoft.com/office/powerpoint/2010/main" val="2104962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nl-NL" smtClean="0"/>
              <a:t>5</a:t>
            </a:fld>
            <a:endParaRPr lang="nl-NL" dirty="0"/>
          </a:p>
        </p:txBody>
      </p:sp>
    </p:spTree>
    <p:extLst>
      <p:ext uri="{BB962C8B-B14F-4D97-AF65-F5344CB8AC3E}">
        <p14:creationId xmlns:p14="http://schemas.microsoft.com/office/powerpoint/2010/main" val="3216568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FB9AB66-6B1B-4D33-8EC2-D94AB424B261}" type="slidenum">
              <a:rPr lang="nl-NL" smtClean="0"/>
              <a:t>8</a:t>
            </a:fld>
            <a:endParaRPr lang="nl-NL" dirty="0"/>
          </a:p>
        </p:txBody>
      </p:sp>
    </p:spTree>
    <p:extLst>
      <p:ext uri="{BB962C8B-B14F-4D97-AF65-F5344CB8AC3E}">
        <p14:creationId xmlns:p14="http://schemas.microsoft.com/office/powerpoint/2010/main" val="747947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EEE0EC-A5A8-2949-9CC7-77C601D0472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D404D63-371A-404C-A160-D0EF5D50CD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A55DCF6-AF83-B446-8EDF-96695405FDDE}"/>
              </a:ext>
            </a:extLst>
          </p:cNvPr>
          <p:cNvSpPr>
            <a:spLocks noGrp="1"/>
          </p:cNvSpPr>
          <p:nvPr>
            <p:ph type="dt" sz="half" idx="10"/>
          </p:nvPr>
        </p:nvSpPr>
        <p:spPr/>
        <p:txBody>
          <a:bodyPr/>
          <a:lstStyle/>
          <a:p>
            <a:fld id="{46F9F2AA-8805-9246-BBE7-5B816A4FE698}" type="datetimeFigureOut">
              <a:rPr lang="nl-NL" smtClean="0"/>
              <a:t>04-09-2023</a:t>
            </a:fld>
            <a:endParaRPr lang="nl-NL"/>
          </a:p>
        </p:txBody>
      </p:sp>
      <p:sp>
        <p:nvSpPr>
          <p:cNvPr id="5" name="Tijdelijke aanduiding voor voettekst 4">
            <a:extLst>
              <a:ext uri="{FF2B5EF4-FFF2-40B4-BE49-F238E27FC236}">
                <a16:creationId xmlns:a16="http://schemas.microsoft.com/office/drawing/2014/main" id="{27036AB3-67A3-274C-AAB7-6B8CDF9E070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F9D4B1F-2C2F-EC45-9F49-9B2497118CAA}"/>
              </a:ext>
            </a:extLst>
          </p:cNvPr>
          <p:cNvSpPr>
            <a:spLocks noGrp="1"/>
          </p:cNvSpPr>
          <p:nvPr>
            <p:ph type="sldNum" sz="quarter" idx="12"/>
          </p:nvPr>
        </p:nvSpPr>
        <p:spPr/>
        <p:txBody>
          <a:bodyPr/>
          <a:lstStyle/>
          <a:p>
            <a:fld id="{34BED82F-AF7F-004A-A016-2CEE7A19ADED}" type="slidenum">
              <a:rPr lang="nl-NL" smtClean="0"/>
              <a:t>‹nr.›</a:t>
            </a:fld>
            <a:endParaRPr lang="nl-NL"/>
          </a:p>
        </p:txBody>
      </p:sp>
    </p:spTree>
    <p:extLst>
      <p:ext uri="{BB962C8B-B14F-4D97-AF65-F5344CB8AC3E}">
        <p14:creationId xmlns:p14="http://schemas.microsoft.com/office/powerpoint/2010/main" val="3300736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2A1A36-50EB-8449-90FF-FB71D9B6680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DE97C9E-FA63-2C4D-866D-59AFD8D1FD87}"/>
              </a:ext>
            </a:extLst>
          </p:cNvPr>
          <p:cNvSpPr>
            <a:spLocks noGrp="1"/>
          </p:cNvSpPr>
          <p:nvPr>
            <p:ph type="body" orient="vert" idx="1"/>
          </p:nvPr>
        </p:nvSpPr>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C68DF02E-28B9-494B-B760-9C57DB78843D}"/>
              </a:ext>
            </a:extLst>
          </p:cNvPr>
          <p:cNvSpPr>
            <a:spLocks noGrp="1"/>
          </p:cNvSpPr>
          <p:nvPr>
            <p:ph type="dt" sz="half" idx="10"/>
          </p:nvPr>
        </p:nvSpPr>
        <p:spPr/>
        <p:txBody>
          <a:bodyPr/>
          <a:lstStyle/>
          <a:p>
            <a:fld id="{46F9F2AA-8805-9246-BBE7-5B816A4FE698}" type="datetimeFigureOut">
              <a:rPr lang="nl-NL" smtClean="0"/>
              <a:t>04-09-2023</a:t>
            </a:fld>
            <a:endParaRPr lang="nl-NL"/>
          </a:p>
        </p:txBody>
      </p:sp>
      <p:sp>
        <p:nvSpPr>
          <p:cNvPr id="5" name="Tijdelijke aanduiding voor voettekst 4">
            <a:extLst>
              <a:ext uri="{FF2B5EF4-FFF2-40B4-BE49-F238E27FC236}">
                <a16:creationId xmlns:a16="http://schemas.microsoft.com/office/drawing/2014/main" id="{F9D4DCAD-F43E-C241-B1BA-962F8C16906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AA08D81-FBC4-404D-AD62-401AA09D60F1}"/>
              </a:ext>
            </a:extLst>
          </p:cNvPr>
          <p:cNvSpPr>
            <a:spLocks noGrp="1"/>
          </p:cNvSpPr>
          <p:nvPr>
            <p:ph type="sldNum" sz="quarter" idx="12"/>
          </p:nvPr>
        </p:nvSpPr>
        <p:spPr/>
        <p:txBody>
          <a:bodyPr/>
          <a:lstStyle/>
          <a:p>
            <a:fld id="{34BED82F-AF7F-004A-A016-2CEE7A19ADED}" type="slidenum">
              <a:rPr lang="nl-NL" smtClean="0"/>
              <a:t>‹nr.›</a:t>
            </a:fld>
            <a:endParaRPr lang="nl-NL"/>
          </a:p>
        </p:txBody>
      </p:sp>
    </p:spTree>
    <p:extLst>
      <p:ext uri="{BB962C8B-B14F-4D97-AF65-F5344CB8AC3E}">
        <p14:creationId xmlns:p14="http://schemas.microsoft.com/office/powerpoint/2010/main" val="3072612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94CD201-4216-6342-A826-F194EE58109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6C63EF4-8689-A84E-90C8-F98489C3DE9A}"/>
              </a:ext>
            </a:extLst>
          </p:cNvPr>
          <p:cNvSpPr>
            <a:spLocks noGrp="1"/>
          </p:cNvSpPr>
          <p:nvPr>
            <p:ph type="body" orient="vert" idx="1"/>
          </p:nvPr>
        </p:nvSpPr>
        <p:spPr>
          <a:xfrm>
            <a:off x="838200" y="365125"/>
            <a:ext cx="7734300" cy="5811838"/>
          </a:xfrm>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FA807098-AD8A-2F4B-91F2-02F25A86D8CE}"/>
              </a:ext>
            </a:extLst>
          </p:cNvPr>
          <p:cNvSpPr>
            <a:spLocks noGrp="1"/>
          </p:cNvSpPr>
          <p:nvPr>
            <p:ph type="dt" sz="half" idx="10"/>
          </p:nvPr>
        </p:nvSpPr>
        <p:spPr/>
        <p:txBody>
          <a:bodyPr/>
          <a:lstStyle/>
          <a:p>
            <a:fld id="{46F9F2AA-8805-9246-BBE7-5B816A4FE698}" type="datetimeFigureOut">
              <a:rPr lang="nl-NL" smtClean="0"/>
              <a:t>04-09-2023</a:t>
            </a:fld>
            <a:endParaRPr lang="nl-NL"/>
          </a:p>
        </p:txBody>
      </p:sp>
      <p:sp>
        <p:nvSpPr>
          <p:cNvPr id="5" name="Tijdelijke aanduiding voor voettekst 4">
            <a:extLst>
              <a:ext uri="{FF2B5EF4-FFF2-40B4-BE49-F238E27FC236}">
                <a16:creationId xmlns:a16="http://schemas.microsoft.com/office/drawing/2014/main" id="{516EB68E-CCEF-7240-B55D-460755B39B0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3AE3430-CD0E-9D46-95A9-2DDE4529E341}"/>
              </a:ext>
            </a:extLst>
          </p:cNvPr>
          <p:cNvSpPr>
            <a:spLocks noGrp="1"/>
          </p:cNvSpPr>
          <p:nvPr>
            <p:ph type="sldNum" sz="quarter" idx="12"/>
          </p:nvPr>
        </p:nvSpPr>
        <p:spPr/>
        <p:txBody>
          <a:bodyPr/>
          <a:lstStyle/>
          <a:p>
            <a:fld id="{34BED82F-AF7F-004A-A016-2CEE7A19ADED}" type="slidenum">
              <a:rPr lang="nl-NL" smtClean="0"/>
              <a:t>‹nr.›</a:t>
            </a:fld>
            <a:endParaRPr lang="nl-NL"/>
          </a:p>
        </p:txBody>
      </p:sp>
    </p:spTree>
    <p:extLst>
      <p:ext uri="{BB962C8B-B14F-4D97-AF65-F5344CB8AC3E}">
        <p14:creationId xmlns:p14="http://schemas.microsoft.com/office/powerpoint/2010/main" val="2783156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84B5DEA8-D406-4DE0-9C63-B6B0DEA56C5C}" type="datetime1">
              <a:rPr lang="nl-NL" noProof="0" smtClean="0"/>
              <a:t>04-09-2023</a:t>
            </a:fld>
            <a:endParaRPr lang="nl-NL" noProof="0"/>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r>
              <a:rPr lang="nl-NL" noProof="0"/>
              <a:t>Onderwerp van de presentatie</a:t>
            </a:r>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45B76B8B-DE07-48A4-9913-B57A52F2F853}" type="slidenum">
              <a:rPr lang="nl-NL" noProof="0" smtClean="0"/>
              <a:t>‹nr.›</a:t>
            </a:fld>
            <a:endParaRPr lang="nl-NL" noProof="0"/>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3904422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73D301-0E86-F945-9837-A0C623073DF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2A82E66-D6BB-0B4C-9F87-39211D2FFE1B}"/>
              </a:ext>
            </a:extLst>
          </p:cNvPr>
          <p:cNvSpPr>
            <a:spLocks noGrp="1"/>
          </p:cNvSpPr>
          <p:nvPr>
            <p:ph idx="1"/>
          </p:nvPr>
        </p:nvSpPr>
        <p:spPr/>
        <p:txBody>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FA924185-FD81-A840-80FE-000D72138F13}"/>
              </a:ext>
            </a:extLst>
          </p:cNvPr>
          <p:cNvSpPr>
            <a:spLocks noGrp="1"/>
          </p:cNvSpPr>
          <p:nvPr>
            <p:ph type="dt" sz="half" idx="10"/>
          </p:nvPr>
        </p:nvSpPr>
        <p:spPr/>
        <p:txBody>
          <a:bodyPr/>
          <a:lstStyle/>
          <a:p>
            <a:fld id="{46F9F2AA-8805-9246-BBE7-5B816A4FE698}" type="datetimeFigureOut">
              <a:rPr lang="nl-NL" smtClean="0"/>
              <a:t>04-09-2023</a:t>
            </a:fld>
            <a:endParaRPr lang="nl-NL"/>
          </a:p>
        </p:txBody>
      </p:sp>
      <p:sp>
        <p:nvSpPr>
          <p:cNvPr id="5" name="Tijdelijke aanduiding voor voettekst 4">
            <a:extLst>
              <a:ext uri="{FF2B5EF4-FFF2-40B4-BE49-F238E27FC236}">
                <a16:creationId xmlns:a16="http://schemas.microsoft.com/office/drawing/2014/main" id="{377487FB-C851-3940-89C5-CA973D3C7E0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330168D-A319-D546-9495-D40B56C75852}"/>
              </a:ext>
            </a:extLst>
          </p:cNvPr>
          <p:cNvSpPr>
            <a:spLocks noGrp="1"/>
          </p:cNvSpPr>
          <p:nvPr>
            <p:ph type="sldNum" sz="quarter" idx="12"/>
          </p:nvPr>
        </p:nvSpPr>
        <p:spPr/>
        <p:txBody>
          <a:bodyPr/>
          <a:lstStyle/>
          <a:p>
            <a:fld id="{34BED82F-AF7F-004A-A016-2CEE7A19ADED}" type="slidenum">
              <a:rPr lang="nl-NL" smtClean="0"/>
              <a:t>‹nr.›</a:t>
            </a:fld>
            <a:endParaRPr lang="nl-NL"/>
          </a:p>
        </p:txBody>
      </p:sp>
    </p:spTree>
    <p:extLst>
      <p:ext uri="{BB962C8B-B14F-4D97-AF65-F5344CB8AC3E}">
        <p14:creationId xmlns:p14="http://schemas.microsoft.com/office/powerpoint/2010/main" val="2181235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92E66D-B9D5-E24D-9312-42E7867CC24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75D3CEE-FC26-9742-B131-313AC93C69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5091D022-0DB4-EE43-80A5-D2C6834A56CB}"/>
              </a:ext>
            </a:extLst>
          </p:cNvPr>
          <p:cNvSpPr>
            <a:spLocks noGrp="1"/>
          </p:cNvSpPr>
          <p:nvPr>
            <p:ph type="dt" sz="half" idx="10"/>
          </p:nvPr>
        </p:nvSpPr>
        <p:spPr/>
        <p:txBody>
          <a:bodyPr/>
          <a:lstStyle/>
          <a:p>
            <a:fld id="{46F9F2AA-8805-9246-BBE7-5B816A4FE698}" type="datetimeFigureOut">
              <a:rPr lang="nl-NL" smtClean="0"/>
              <a:t>04-09-2023</a:t>
            </a:fld>
            <a:endParaRPr lang="nl-NL"/>
          </a:p>
        </p:txBody>
      </p:sp>
      <p:sp>
        <p:nvSpPr>
          <p:cNvPr id="5" name="Tijdelijke aanduiding voor voettekst 4">
            <a:extLst>
              <a:ext uri="{FF2B5EF4-FFF2-40B4-BE49-F238E27FC236}">
                <a16:creationId xmlns:a16="http://schemas.microsoft.com/office/drawing/2014/main" id="{6FF59EFC-7A23-254E-AB38-14413EEE0EB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1C5981-5A8B-794A-B8B1-543BECF331E2}"/>
              </a:ext>
            </a:extLst>
          </p:cNvPr>
          <p:cNvSpPr>
            <a:spLocks noGrp="1"/>
          </p:cNvSpPr>
          <p:nvPr>
            <p:ph type="sldNum" sz="quarter" idx="12"/>
          </p:nvPr>
        </p:nvSpPr>
        <p:spPr/>
        <p:txBody>
          <a:bodyPr/>
          <a:lstStyle/>
          <a:p>
            <a:fld id="{34BED82F-AF7F-004A-A016-2CEE7A19ADED}" type="slidenum">
              <a:rPr lang="nl-NL" smtClean="0"/>
              <a:t>‹nr.›</a:t>
            </a:fld>
            <a:endParaRPr lang="nl-NL"/>
          </a:p>
        </p:txBody>
      </p:sp>
    </p:spTree>
    <p:extLst>
      <p:ext uri="{BB962C8B-B14F-4D97-AF65-F5344CB8AC3E}">
        <p14:creationId xmlns:p14="http://schemas.microsoft.com/office/powerpoint/2010/main" val="32038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C5BE5D-570A-214E-828A-6489ACFD4D5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2DD8472-82FB-B84C-A49C-89F4C5702874}"/>
              </a:ext>
            </a:extLst>
          </p:cNvPr>
          <p:cNvSpPr>
            <a:spLocks noGrp="1"/>
          </p:cNvSpPr>
          <p:nvPr>
            <p:ph sz="half" idx="1"/>
          </p:nvPr>
        </p:nvSpPr>
        <p:spPr>
          <a:xfrm>
            <a:off x="838200" y="1825625"/>
            <a:ext cx="5181600" cy="4351338"/>
          </a:xfrm>
        </p:spPr>
        <p:txBody>
          <a:body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53FABE7D-6DB9-1F44-94BE-8AE246F65A5F}"/>
              </a:ext>
            </a:extLst>
          </p:cNvPr>
          <p:cNvSpPr>
            <a:spLocks noGrp="1"/>
          </p:cNvSpPr>
          <p:nvPr>
            <p:ph sz="half" idx="2"/>
          </p:nvPr>
        </p:nvSpPr>
        <p:spPr>
          <a:xfrm>
            <a:off x="6172200" y="1825625"/>
            <a:ext cx="5181600" cy="4351338"/>
          </a:xfrm>
        </p:spPr>
        <p:txBody>
          <a:body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7F0B94D7-BC1D-BD47-8143-AAA61E9CB630}"/>
              </a:ext>
            </a:extLst>
          </p:cNvPr>
          <p:cNvSpPr>
            <a:spLocks noGrp="1"/>
          </p:cNvSpPr>
          <p:nvPr>
            <p:ph type="dt" sz="half" idx="10"/>
          </p:nvPr>
        </p:nvSpPr>
        <p:spPr/>
        <p:txBody>
          <a:bodyPr/>
          <a:lstStyle/>
          <a:p>
            <a:fld id="{46F9F2AA-8805-9246-BBE7-5B816A4FE698}" type="datetimeFigureOut">
              <a:rPr lang="nl-NL" smtClean="0"/>
              <a:t>04-09-2023</a:t>
            </a:fld>
            <a:endParaRPr lang="nl-NL"/>
          </a:p>
        </p:txBody>
      </p:sp>
      <p:sp>
        <p:nvSpPr>
          <p:cNvPr id="6" name="Tijdelijke aanduiding voor voettekst 5">
            <a:extLst>
              <a:ext uri="{FF2B5EF4-FFF2-40B4-BE49-F238E27FC236}">
                <a16:creationId xmlns:a16="http://schemas.microsoft.com/office/drawing/2014/main" id="{80A2FB18-BD13-6641-846D-C9191DD99F4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4E131D8-7AD4-1846-A55D-3F34E9E57E02}"/>
              </a:ext>
            </a:extLst>
          </p:cNvPr>
          <p:cNvSpPr>
            <a:spLocks noGrp="1"/>
          </p:cNvSpPr>
          <p:nvPr>
            <p:ph type="sldNum" sz="quarter" idx="12"/>
          </p:nvPr>
        </p:nvSpPr>
        <p:spPr/>
        <p:txBody>
          <a:bodyPr/>
          <a:lstStyle/>
          <a:p>
            <a:fld id="{34BED82F-AF7F-004A-A016-2CEE7A19ADED}" type="slidenum">
              <a:rPr lang="nl-NL" smtClean="0"/>
              <a:t>‹nr.›</a:t>
            </a:fld>
            <a:endParaRPr lang="nl-NL"/>
          </a:p>
        </p:txBody>
      </p:sp>
    </p:spTree>
    <p:extLst>
      <p:ext uri="{BB962C8B-B14F-4D97-AF65-F5344CB8AC3E}">
        <p14:creationId xmlns:p14="http://schemas.microsoft.com/office/powerpoint/2010/main" val="2233245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8D8487-45BA-6649-A303-169AC3D8DFBB}"/>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0C42C41-E542-0142-A463-411C498801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D4E05222-6EC0-0B4F-BF2B-FA09CC48841D}"/>
              </a:ext>
            </a:extLst>
          </p:cNvPr>
          <p:cNvSpPr>
            <a:spLocks noGrp="1"/>
          </p:cNvSpPr>
          <p:nvPr>
            <p:ph sz="half" idx="2"/>
          </p:nvPr>
        </p:nvSpPr>
        <p:spPr>
          <a:xfrm>
            <a:off x="839788" y="2505075"/>
            <a:ext cx="5157787" cy="3684588"/>
          </a:xfrm>
        </p:spPr>
        <p:txBody>
          <a:bodyPr/>
          <a:lstStyle/>
          <a:p>
            <a:r>
              <a:rPr lang="nl-NL"/>
              <a:t>Tekststijl van het model bewerken
Tweede niveau
Derde niveau
Vierde niveau
Vijfde niveau</a:t>
            </a:r>
          </a:p>
        </p:txBody>
      </p:sp>
      <p:sp>
        <p:nvSpPr>
          <p:cNvPr id="5" name="Tijdelijke aanduiding voor tekst 4">
            <a:extLst>
              <a:ext uri="{FF2B5EF4-FFF2-40B4-BE49-F238E27FC236}">
                <a16:creationId xmlns:a16="http://schemas.microsoft.com/office/drawing/2014/main" id="{B164FC96-531F-F04C-B7F0-AC9C5ADE28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6" name="Tijdelijke aanduiding voor inhoud 5">
            <a:extLst>
              <a:ext uri="{FF2B5EF4-FFF2-40B4-BE49-F238E27FC236}">
                <a16:creationId xmlns:a16="http://schemas.microsoft.com/office/drawing/2014/main" id="{325B8431-4C13-2B48-8E1B-B2F6F85E3E18}"/>
              </a:ext>
            </a:extLst>
          </p:cNvPr>
          <p:cNvSpPr>
            <a:spLocks noGrp="1"/>
          </p:cNvSpPr>
          <p:nvPr>
            <p:ph sz="quarter" idx="4"/>
          </p:nvPr>
        </p:nvSpPr>
        <p:spPr>
          <a:xfrm>
            <a:off x="6172200" y="2505075"/>
            <a:ext cx="5183188" cy="3684588"/>
          </a:xfrm>
        </p:spPr>
        <p:txBody>
          <a:bodyPr/>
          <a:lstStyle/>
          <a:p>
            <a:r>
              <a:rPr lang="nl-NL"/>
              <a:t>Tekststijl van het model bewerken
Tweede niveau
Derde niveau
Vierde niveau
Vijfde niveau</a:t>
            </a:r>
          </a:p>
        </p:txBody>
      </p:sp>
      <p:sp>
        <p:nvSpPr>
          <p:cNvPr id="7" name="Tijdelijke aanduiding voor datum 6">
            <a:extLst>
              <a:ext uri="{FF2B5EF4-FFF2-40B4-BE49-F238E27FC236}">
                <a16:creationId xmlns:a16="http://schemas.microsoft.com/office/drawing/2014/main" id="{73C9A06B-919F-F549-8935-2AA1225A86C7}"/>
              </a:ext>
            </a:extLst>
          </p:cNvPr>
          <p:cNvSpPr>
            <a:spLocks noGrp="1"/>
          </p:cNvSpPr>
          <p:nvPr>
            <p:ph type="dt" sz="half" idx="10"/>
          </p:nvPr>
        </p:nvSpPr>
        <p:spPr/>
        <p:txBody>
          <a:bodyPr/>
          <a:lstStyle/>
          <a:p>
            <a:fld id="{46F9F2AA-8805-9246-BBE7-5B816A4FE698}" type="datetimeFigureOut">
              <a:rPr lang="nl-NL" smtClean="0"/>
              <a:t>04-09-2023</a:t>
            </a:fld>
            <a:endParaRPr lang="nl-NL"/>
          </a:p>
        </p:txBody>
      </p:sp>
      <p:sp>
        <p:nvSpPr>
          <p:cNvPr id="8" name="Tijdelijke aanduiding voor voettekst 7">
            <a:extLst>
              <a:ext uri="{FF2B5EF4-FFF2-40B4-BE49-F238E27FC236}">
                <a16:creationId xmlns:a16="http://schemas.microsoft.com/office/drawing/2014/main" id="{58635401-BD30-2D4B-A72D-2DBABE2E9A5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1C599D9B-A685-6F4D-B890-974607E00E24}"/>
              </a:ext>
            </a:extLst>
          </p:cNvPr>
          <p:cNvSpPr>
            <a:spLocks noGrp="1"/>
          </p:cNvSpPr>
          <p:nvPr>
            <p:ph type="sldNum" sz="quarter" idx="12"/>
          </p:nvPr>
        </p:nvSpPr>
        <p:spPr/>
        <p:txBody>
          <a:bodyPr/>
          <a:lstStyle/>
          <a:p>
            <a:fld id="{34BED82F-AF7F-004A-A016-2CEE7A19ADED}" type="slidenum">
              <a:rPr lang="nl-NL" smtClean="0"/>
              <a:t>‹nr.›</a:t>
            </a:fld>
            <a:endParaRPr lang="nl-NL"/>
          </a:p>
        </p:txBody>
      </p:sp>
    </p:spTree>
    <p:extLst>
      <p:ext uri="{BB962C8B-B14F-4D97-AF65-F5344CB8AC3E}">
        <p14:creationId xmlns:p14="http://schemas.microsoft.com/office/powerpoint/2010/main" val="2861460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97255B-73A0-A24D-AB31-96D130779D1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F77EE52-E8D0-1B47-9365-F46D6FCBA865}"/>
              </a:ext>
            </a:extLst>
          </p:cNvPr>
          <p:cNvSpPr>
            <a:spLocks noGrp="1"/>
          </p:cNvSpPr>
          <p:nvPr>
            <p:ph type="dt" sz="half" idx="10"/>
          </p:nvPr>
        </p:nvSpPr>
        <p:spPr/>
        <p:txBody>
          <a:bodyPr/>
          <a:lstStyle/>
          <a:p>
            <a:fld id="{46F9F2AA-8805-9246-BBE7-5B816A4FE698}" type="datetimeFigureOut">
              <a:rPr lang="nl-NL" smtClean="0"/>
              <a:t>04-09-2023</a:t>
            </a:fld>
            <a:endParaRPr lang="nl-NL"/>
          </a:p>
        </p:txBody>
      </p:sp>
      <p:sp>
        <p:nvSpPr>
          <p:cNvPr id="4" name="Tijdelijke aanduiding voor voettekst 3">
            <a:extLst>
              <a:ext uri="{FF2B5EF4-FFF2-40B4-BE49-F238E27FC236}">
                <a16:creationId xmlns:a16="http://schemas.microsoft.com/office/drawing/2014/main" id="{EC12A61D-6EBE-524E-B41B-11549B3B390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6B6B9D3-0A47-0544-9AE5-2981D496668B}"/>
              </a:ext>
            </a:extLst>
          </p:cNvPr>
          <p:cNvSpPr>
            <a:spLocks noGrp="1"/>
          </p:cNvSpPr>
          <p:nvPr>
            <p:ph type="sldNum" sz="quarter" idx="12"/>
          </p:nvPr>
        </p:nvSpPr>
        <p:spPr/>
        <p:txBody>
          <a:bodyPr/>
          <a:lstStyle/>
          <a:p>
            <a:fld id="{34BED82F-AF7F-004A-A016-2CEE7A19ADED}" type="slidenum">
              <a:rPr lang="nl-NL" smtClean="0"/>
              <a:t>‹nr.›</a:t>
            </a:fld>
            <a:endParaRPr lang="nl-NL"/>
          </a:p>
        </p:txBody>
      </p:sp>
    </p:spTree>
    <p:extLst>
      <p:ext uri="{BB962C8B-B14F-4D97-AF65-F5344CB8AC3E}">
        <p14:creationId xmlns:p14="http://schemas.microsoft.com/office/powerpoint/2010/main" val="1719772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006DE80-4A31-E641-BB17-9CFCC14EE5B2}"/>
              </a:ext>
            </a:extLst>
          </p:cNvPr>
          <p:cNvSpPr>
            <a:spLocks noGrp="1"/>
          </p:cNvSpPr>
          <p:nvPr>
            <p:ph type="dt" sz="half" idx="10"/>
          </p:nvPr>
        </p:nvSpPr>
        <p:spPr/>
        <p:txBody>
          <a:bodyPr/>
          <a:lstStyle/>
          <a:p>
            <a:fld id="{46F9F2AA-8805-9246-BBE7-5B816A4FE698}" type="datetimeFigureOut">
              <a:rPr lang="nl-NL" smtClean="0"/>
              <a:t>04-09-2023</a:t>
            </a:fld>
            <a:endParaRPr lang="nl-NL"/>
          </a:p>
        </p:txBody>
      </p:sp>
      <p:sp>
        <p:nvSpPr>
          <p:cNvPr id="3" name="Tijdelijke aanduiding voor voettekst 2">
            <a:extLst>
              <a:ext uri="{FF2B5EF4-FFF2-40B4-BE49-F238E27FC236}">
                <a16:creationId xmlns:a16="http://schemas.microsoft.com/office/drawing/2014/main" id="{1F513538-0946-5E42-A810-949A402DF430}"/>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DF338EE6-51D8-0B4B-A9D8-7EAF2B60D3C8}"/>
              </a:ext>
            </a:extLst>
          </p:cNvPr>
          <p:cNvSpPr>
            <a:spLocks noGrp="1"/>
          </p:cNvSpPr>
          <p:nvPr>
            <p:ph type="sldNum" sz="quarter" idx="12"/>
          </p:nvPr>
        </p:nvSpPr>
        <p:spPr/>
        <p:txBody>
          <a:bodyPr/>
          <a:lstStyle/>
          <a:p>
            <a:fld id="{34BED82F-AF7F-004A-A016-2CEE7A19ADED}" type="slidenum">
              <a:rPr lang="nl-NL" smtClean="0"/>
              <a:t>‹nr.›</a:t>
            </a:fld>
            <a:endParaRPr lang="nl-NL"/>
          </a:p>
        </p:txBody>
      </p:sp>
    </p:spTree>
    <p:extLst>
      <p:ext uri="{BB962C8B-B14F-4D97-AF65-F5344CB8AC3E}">
        <p14:creationId xmlns:p14="http://schemas.microsoft.com/office/powerpoint/2010/main" val="2113851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A3D2FA-AF43-F74B-9374-57CF1EF103F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C9D5E9E-0D02-2947-9C67-0C9EC61B56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Tekststijl van het model bewerken
Tweede niveau
Derde niveau
Vierde niveau
Vijfde niveau</a:t>
            </a:r>
          </a:p>
        </p:txBody>
      </p:sp>
      <p:sp>
        <p:nvSpPr>
          <p:cNvPr id="4" name="Tijdelijke aanduiding voor tekst 3">
            <a:extLst>
              <a:ext uri="{FF2B5EF4-FFF2-40B4-BE49-F238E27FC236}">
                <a16:creationId xmlns:a16="http://schemas.microsoft.com/office/drawing/2014/main" id="{16DD0DA5-367D-4C4C-8BC5-5BED5641A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7C45E5F4-75B8-EE48-852F-47F159313F2E}"/>
              </a:ext>
            </a:extLst>
          </p:cNvPr>
          <p:cNvSpPr>
            <a:spLocks noGrp="1"/>
          </p:cNvSpPr>
          <p:nvPr>
            <p:ph type="dt" sz="half" idx="10"/>
          </p:nvPr>
        </p:nvSpPr>
        <p:spPr/>
        <p:txBody>
          <a:bodyPr/>
          <a:lstStyle/>
          <a:p>
            <a:fld id="{46F9F2AA-8805-9246-BBE7-5B816A4FE698}" type="datetimeFigureOut">
              <a:rPr lang="nl-NL" smtClean="0"/>
              <a:t>04-09-2023</a:t>
            </a:fld>
            <a:endParaRPr lang="nl-NL"/>
          </a:p>
        </p:txBody>
      </p:sp>
      <p:sp>
        <p:nvSpPr>
          <p:cNvPr id="6" name="Tijdelijke aanduiding voor voettekst 5">
            <a:extLst>
              <a:ext uri="{FF2B5EF4-FFF2-40B4-BE49-F238E27FC236}">
                <a16:creationId xmlns:a16="http://schemas.microsoft.com/office/drawing/2014/main" id="{79E0BDC6-F846-7B43-92BF-595D9591409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3DCB537-FEFC-5245-9A28-A27E900CBAFD}"/>
              </a:ext>
            </a:extLst>
          </p:cNvPr>
          <p:cNvSpPr>
            <a:spLocks noGrp="1"/>
          </p:cNvSpPr>
          <p:nvPr>
            <p:ph type="sldNum" sz="quarter" idx="12"/>
          </p:nvPr>
        </p:nvSpPr>
        <p:spPr/>
        <p:txBody>
          <a:bodyPr/>
          <a:lstStyle/>
          <a:p>
            <a:fld id="{34BED82F-AF7F-004A-A016-2CEE7A19ADED}" type="slidenum">
              <a:rPr lang="nl-NL" smtClean="0"/>
              <a:t>‹nr.›</a:t>
            </a:fld>
            <a:endParaRPr lang="nl-NL"/>
          </a:p>
        </p:txBody>
      </p:sp>
    </p:spTree>
    <p:extLst>
      <p:ext uri="{BB962C8B-B14F-4D97-AF65-F5344CB8AC3E}">
        <p14:creationId xmlns:p14="http://schemas.microsoft.com/office/powerpoint/2010/main" val="815333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973F9-F6CA-424F-9877-3F73E5A59CE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10DF29E7-7A96-8B49-97F0-97B33F6574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C564292-2208-1E46-A247-BF9B2DBC3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FD23BDC8-4AC3-9B48-9700-F6F8B67DDEF7}"/>
              </a:ext>
            </a:extLst>
          </p:cNvPr>
          <p:cNvSpPr>
            <a:spLocks noGrp="1"/>
          </p:cNvSpPr>
          <p:nvPr>
            <p:ph type="dt" sz="half" idx="10"/>
          </p:nvPr>
        </p:nvSpPr>
        <p:spPr/>
        <p:txBody>
          <a:bodyPr/>
          <a:lstStyle/>
          <a:p>
            <a:fld id="{46F9F2AA-8805-9246-BBE7-5B816A4FE698}" type="datetimeFigureOut">
              <a:rPr lang="nl-NL" smtClean="0"/>
              <a:t>04-09-2023</a:t>
            </a:fld>
            <a:endParaRPr lang="nl-NL"/>
          </a:p>
        </p:txBody>
      </p:sp>
      <p:sp>
        <p:nvSpPr>
          <p:cNvPr id="6" name="Tijdelijke aanduiding voor voettekst 5">
            <a:extLst>
              <a:ext uri="{FF2B5EF4-FFF2-40B4-BE49-F238E27FC236}">
                <a16:creationId xmlns:a16="http://schemas.microsoft.com/office/drawing/2014/main" id="{5C1E515B-1341-F145-9157-2692A175145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9BEA8EF-6BEC-3E46-B5A5-3869EF11BE49}"/>
              </a:ext>
            </a:extLst>
          </p:cNvPr>
          <p:cNvSpPr>
            <a:spLocks noGrp="1"/>
          </p:cNvSpPr>
          <p:nvPr>
            <p:ph type="sldNum" sz="quarter" idx="12"/>
          </p:nvPr>
        </p:nvSpPr>
        <p:spPr/>
        <p:txBody>
          <a:bodyPr/>
          <a:lstStyle/>
          <a:p>
            <a:fld id="{34BED82F-AF7F-004A-A016-2CEE7A19ADED}" type="slidenum">
              <a:rPr lang="nl-NL" smtClean="0"/>
              <a:t>‹nr.›</a:t>
            </a:fld>
            <a:endParaRPr lang="nl-NL"/>
          </a:p>
        </p:txBody>
      </p:sp>
    </p:spTree>
    <p:extLst>
      <p:ext uri="{BB962C8B-B14F-4D97-AF65-F5344CB8AC3E}">
        <p14:creationId xmlns:p14="http://schemas.microsoft.com/office/powerpoint/2010/main" val="1194926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3D859FF-E85A-8241-A8E7-06CAF4875D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C30BE5F0-5D72-E845-A77A-99DD8488A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09115452-E8D2-3442-9BDD-ECC89B91A5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9F2AA-8805-9246-BBE7-5B816A4FE698}" type="datetimeFigureOut">
              <a:rPr lang="nl-NL" smtClean="0"/>
              <a:t>04-09-2023</a:t>
            </a:fld>
            <a:endParaRPr lang="nl-NL"/>
          </a:p>
        </p:txBody>
      </p:sp>
      <p:sp>
        <p:nvSpPr>
          <p:cNvPr id="5" name="Tijdelijke aanduiding voor voettekst 4">
            <a:extLst>
              <a:ext uri="{FF2B5EF4-FFF2-40B4-BE49-F238E27FC236}">
                <a16:creationId xmlns:a16="http://schemas.microsoft.com/office/drawing/2014/main" id="{077167BF-92A7-B746-B635-DD8CF6AEED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8288BA16-A774-D347-A408-C064AB0648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ED82F-AF7F-004A-A016-2CEE7A19ADED}" type="slidenum">
              <a:rPr lang="nl-NL" smtClean="0"/>
              <a:t>‹nr.›</a:t>
            </a:fld>
            <a:endParaRPr lang="nl-NL"/>
          </a:p>
        </p:txBody>
      </p:sp>
    </p:spTree>
    <p:extLst>
      <p:ext uri="{BB962C8B-B14F-4D97-AF65-F5344CB8AC3E}">
        <p14:creationId xmlns:p14="http://schemas.microsoft.com/office/powerpoint/2010/main" val="119122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deomgevingsverbinder.nl/participatieladder/"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jdelijke aanduiding voor datum 17">
            <a:extLst>
              <a:ext uri="{FF2B5EF4-FFF2-40B4-BE49-F238E27FC236}">
                <a16:creationId xmlns:a16="http://schemas.microsoft.com/office/drawing/2014/main" id="{693F748D-5381-4700-82C8-42C2C9B376A6}"/>
              </a:ext>
            </a:extLst>
          </p:cNvPr>
          <p:cNvSpPr>
            <a:spLocks noGrp="1"/>
          </p:cNvSpPr>
          <p:nvPr>
            <p:ph type="dt" sz="half" idx="10"/>
          </p:nvPr>
        </p:nvSpPr>
        <p:spPr>
          <a:xfrm>
            <a:off x="6095999" y="7020000"/>
            <a:ext cx="1620000" cy="216000"/>
          </a:xfrm>
        </p:spPr>
        <p:txBody>
          <a:bodyPr/>
          <a:lstStyle/>
          <a:p>
            <a:fld id="{80048076-C42D-4B41-87C1-94220EA5AF98}" type="datetime1">
              <a:rPr lang="nl-NL" smtClean="0"/>
              <a:pPr/>
              <a:t>04-09-2023</a:t>
            </a:fld>
            <a:endParaRPr lang="nl-NL" dirty="0"/>
          </a:p>
        </p:txBody>
      </p:sp>
      <p:sp>
        <p:nvSpPr>
          <p:cNvPr id="7" name="Titel 1">
            <a:extLst>
              <a:ext uri="{FF2B5EF4-FFF2-40B4-BE49-F238E27FC236}">
                <a16:creationId xmlns:a16="http://schemas.microsoft.com/office/drawing/2014/main" id="{FC95530A-083F-7143-AF0C-BEEF4758F7B8}"/>
              </a:ext>
            </a:extLst>
          </p:cNvPr>
          <p:cNvSpPr txBox="1">
            <a:spLocks/>
          </p:cNvSpPr>
          <p:nvPr/>
        </p:nvSpPr>
        <p:spPr>
          <a:xfrm>
            <a:off x="1320800" y="2557500"/>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b="1" dirty="0"/>
              <a:t>De Leefbare Stad</a:t>
            </a:r>
          </a:p>
          <a:p>
            <a:pPr algn="ctr"/>
            <a:r>
              <a:rPr lang="nl-NL" sz="3000" b="1" dirty="0"/>
              <a:t>Burgerparticipatie</a:t>
            </a:r>
          </a:p>
          <a:p>
            <a:endParaRPr lang="nl-NL" dirty="0"/>
          </a:p>
        </p:txBody>
      </p:sp>
      <p:sp>
        <p:nvSpPr>
          <p:cNvPr id="9" name="Ondertitel 2">
            <a:extLst>
              <a:ext uri="{FF2B5EF4-FFF2-40B4-BE49-F238E27FC236}">
                <a16:creationId xmlns:a16="http://schemas.microsoft.com/office/drawing/2014/main" id="{AFDDA8E0-A617-E344-9628-5E5534390B2F}"/>
              </a:ext>
            </a:extLst>
          </p:cNvPr>
          <p:cNvSpPr txBox="1">
            <a:spLocks/>
          </p:cNvSpPr>
          <p:nvPr/>
        </p:nvSpPr>
        <p:spPr>
          <a:xfrm>
            <a:off x="1524000" y="3602038"/>
            <a:ext cx="914400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dirty="0"/>
          </a:p>
        </p:txBody>
      </p:sp>
    </p:spTree>
    <p:extLst>
      <p:ext uri="{BB962C8B-B14F-4D97-AF65-F5344CB8AC3E}">
        <p14:creationId xmlns:p14="http://schemas.microsoft.com/office/powerpoint/2010/main" val="3269964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2F5CC10B-0E44-A149-81E1-F5878EFD52C4}"/>
              </a:ext>
            </a:extLst>
          </p:cNvPr>
          <p:cNvPicPr>
            <a:picLocks noChangeAspect="1"/>
          </p:cNvPicPr>
          <p:nvPr/>
        </p:nvPicPr>
        <p:blipFill>
          <a:blip r:embed="rId2"/>
          <a:stretch>
            <a:fillRect/>
          </a:stretch>
        </p:blipFill>
        <p:spPr>
          <a:xfrm>
            <a:off x="331317" y="243068"/>
            <a:ext cx="9851759" cy="6371863"/>
          </a:xfrm>
          <a:prstGeom prst="rect">
            <a:avLst/>
          </a:prstGeom>
        </p:spPr>
      </p:pic>
    </p:spTree>
    <p:extLst>
      <p:ext uri="{BB962C8B-B14F-4D97-AF65-F5344CB8AC3E}">
        <p14:creationId xmlns:p14="http://schemas.microsoft.com/office/powerpoint/2010/main" val="3457146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jdelijke aanduiding voor datum 17">
            <a:extLst>
              <a:ext uri="{FF2B5EF4-FFF2-40B4-BE49-F238E27FC236}">
                <a16:creationId xmlns:a16="http://schemas.microsoft.com/office/drawing/2014/main" id="{693F748D-5381-4700-82C8-42C2C9B376A6}"/>
              </a:ext>
            </a:extLst>
          </p:cNvPr>
          <p:cNvSpPr>
            <a:spLocks noGrp="1"/>
          </p:cNvSpPr>
          <p:nvPr>
            <p:ph type="dt" sz="half" idx="10"/>
          </p:nvPr>
        </p:nvSpPr>
        <p:spPr>
          <a:xfrm>
            <a:off x="6095999" y="7020000"/>
            <a:ext cx="1620000" cy="216000"/>
          </a:xfrm>
        </p:spPr>
        <p:txBody>
          <a:bodyPr/>
          <a:lstStyle/>
          <a:p>
            <a:fld id="{80048076-C42D-4B41-87C1-94220EA5AF98}" type="datetime1">
              <a:rPr lang="nl-NL" smtClean="0"/>
              <a:pPr/>
              <a:t>04-09-2023</a:t>
            </a:fld>
            <a:endParaRPr lang="nl-NL" dirty="0"/>
          </a:p>
        </p:txBody>
      </p:sp>
      <p:sp>
        <p:nvSpPr>
          <p:cNvPr id="8" name="Titel 7">
            <a:extLst>
              <a:ext uri="{FF2B5EF4-FFF2-40B4-BE49-F238E27FC236}">
                <a16:creationId xmlns:a16="http://schemas.microsoft.com/office/drawing/2014/main" id="{137FBDC3-0416-4D1C-AB5D-03BCE8D8301F}"/>
              </a:ext>
            </a:extLst>
          </p:cNvPr>
          <p:cNvSpPr>
            <a:spLocks noGrp="1"/>
          </p:cNvSpPr>
          <p:nvPr>
            <p:ph type="title"/>
          </p:nvPr>
        </p:nvSpPr>
        <p:spPr>
          <a:xfrm>
            <a:off x="371477" y="296864"/>
            <a:ext cx="11367442" cy="709776"/>
          </a:xfrm>
        </p:spPr>
        <p:txBody>
          <a:bodyPr>
            <a:normAutofit/>
          </a:bodyPr>
          <a:lstStyle/>
          <a:p>
            <a:r>
              <a:rPr lang="nl-NL" b="1" dirty="0"/>
              <a:t>Vormen van participatie </a:t>
            </a:r>
            <a:r>
              <a:rPr lang="nl-NL" b="0" dirty="0">
                <a:latin typeface="Calibri Light" panose="020F0302020204030204" pitchFamily="34" charset="0"/>
                <a:cs typeface="Calibri Light" panose="020F0302020204030204" pitchFamily="34" charset="0"/>
              </a:rPr>
              <a:t>| laag-hoog </a:t>
            </a:r>
            <a:r>
              <a:rPr lang="nl-NL" sz="1800" dirty="0"/>
              <a:t>bron: </a:t>
            </a:r>
            <a:r>
              <a:rPr lang="nl-NL" sz="1800" dirty="0">
                <a:hlinkClick r:id="rId3"/>
              </a:rPr>
              <a:t>deomgevingsverbinder.nl</a:t>
            </a:r>
            <a:endParaRPr lang="nl-NL" sz="1800" b="0" dirty="0"/>
          </a:p>
        </p:txBody>
      </p:sp>
      <p:sp>
        <p:nvSpPr>
          <p:cNvPr id="5" name="Tijdelijke aanduiding voor inhoud 2">
            <a:extLst>
              <a:ext uri="{FF2B5EF4-FFF2-40B4-BE49-F238E27FC236}">
                <a16:creationId xmlns:a16="http://schemas.microsoft.com/office/drawing/2014/main" id="{E5A0B8BD-76E7-794B-AF00-C76EC6B83D24}"/>
              </a:ext>
            </a:extLst>
          </p:cNvPr>
          <p:cNvSpPr txBox="1">
            <a:spLocks/>
          </p:cNvSpPr>
          <p:nvPr/>
        </p:nvSpPr>
        <p:spPr>
          <a:xfrm>
            <a:off x="533400" y="1429834"/>
            <a:ext cx="10805932" cy="480666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nl-NL" sz="2400" b="1" dirty="0"/>
              <a:t>Informeren</a:t>
            </a:r>
            <a:br>
              <a:rPr lang="nl-NL" sz="2400" b="1" dirty="0"/>
            </a:br>
            <a:r>
              <a:rPr lang="nl-NL" sz="2400" dirty="0"/>
              <a:t>Is dit wel echt participatie? Het is niet interactief, je vertelt de stakeholders in de projectomgeving simpelweg wat er gaat gebeuren.</a:t>
            </a:r>
          </a:p>
          <a:p>
            <a:pPr marL="514350" indent="-514350">
              <a:buFont typeface="+mj-lt"/>
              <a:buAutoNum type="arabicPeriod"/>
            </a:pPr>
            <a:r>
              <a:rPr lang="nl-NL" sz="2400" b="1" dirty="0"/>
              <a:t>Raadplegen</a:t>
            </a:r>
            <a:br>
              <a:rPr lang="nl-NL" sz="2400" dirty="0"/>
            </a:br>
            <a:r>
              <a:rPr lang="nl-NL" sz="2400" dirty="0"/>
              <a:t>Pas als je zelf het plan hebt gemaakt, leg je het voor aan de omgeving. Eventueel maak je verschillende varianten. Vervolgens trek je je terug met de ingewonnen informatie en kom je tot een definitief plan.</a:t>
            </a:r>
          </a:p>
          <a:p>
            <a:pPr marL="514350" indent="-514350">
              <a:buFont typeface="+mj-lt"/>
              <a:buAutoNum type="arabicPeriod"/>
            </a:pPr>
            <a:r>
              <a:rPr lang="nl-NL" sz="2400" b="1" dirty="0"/>
              <a:t>Adviseren </a:t>
            </a:r>
            <a:br>
              <a:rPr lang="nl-NL" sz="2400" dirty="0"/>
            </a:br>
            <a:r>
              <a:rPr lang="nl-NL" sz="2400" dirty="0"/>
              <a:t>Je gaat in een vroeg stadium in gesprek met de omgeving en gebruikt deze informatie om tot een eerste plan te komen. Deze leg je vervolgens voor volgens trede 2. Hierdoor hebben de stakeholders meer invloed.</a:t>
            </a:r>
          </a:p>
        </p:txBody>
      </p:sp>
    </p:spTree>
    <p:extLst>
      <p:ext uri="{BB962C8B-B14F-4D97-AF65-F5344CB8AC3E}">
        <p14:creationId xmlns:p14="http://schemas.microsoft.com/office/powerpoint/2010/main" val="1362071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jdelijke aanduiding voor datum 17">
            <a:extLst>
              <a:ext uri="{FF2B5EF4-FFF2-40B4-BE49-F238E27FC236}">
                <a16:creationId xmlns:a16="http://schemas.microsoft.com/office/drawing/2014/main" id="{693F748D-5381-4700-82C8-42C2C9B376A6}"/>
              </a:ext>
            </a:extLst>
          </p:cNvPr>
          <p:cNvSpPr>
            <a:spLocks noGrp="1"/>
          </p:cNvSpPr>
          <p:nvPr>
            <p:ph type="dt" sz="half" idx="10"/>
          </p:nvPr>
        </p:nvSpPr>
        <p:spPr>
          <a:xfrm>
            <a:off x="6095999" y="7020000"/>
            <a:ext cx="1620000" cy="216000"/>
          </a:xfrm>
        </p:spPr>
        <p:txBody>
          <a:bodyPr/>
          <a:lstStyle/>
          <a:p>
            <a:fld id="{80048076-C42D-4B41-87C1-94220EA5AF98}" type="datetime1">
              <a:rPr lang="nl-NL" smtClean="0"/>
              <a:pPr/>
              <a:t>04-09-2023</a:t>
            </a:fld>
            <a:endParaRPr lang="nl-NL" dirty="0"/>
          </a:p>
        </p:txBody>
      </p:sp>
      <p:sp>
        <p:nvSpPr>
          <p:cNvPr id="8" name="Titel 7">
            <a:extLst>
              <a:ext uri="{FF2B5EF4-FFF2-40B4-BE49-F238E27FC236}">
                <a16:creationId xmlns:a16="http://schemas.microsoft.com/office/drawing/2014/main" id="{137FBDC3-0416-4D1C-AB5D-03BCE8D8301F}"/>
              </a:ext>
            </a:extLst>
          </p:cNvPr>
          <p:cNvSpPr>
            <a:spLocks noGrp="1"/>
          </p:cNvSpPr>
          <p:nvPr>
            <p:ph type="title"/>
          </p:nvPr>
        </p:nvSpPr>
        <p:spPr>
          <a:xfrm>
            <a:off x="371477" y="296864"/>
            <a:ext cx="11367442" cy="709776"/>
          </a:xfrm>
        </p:spPr>
        <p:txBody>
          <a:bodyPr/>
          <a:lstStyle/>
          <a:p>
            <a:r>
              <a:rPr lang="nl-NL" b="1" dirty="0"/>
              <a:t>Vormen van participatie II </a:t>
            </a:r>
            <a:r>
              <a:rPr lang="nl-NL" b="0" dirty="0">
                <a:latin typeface="Calibri Light" panose="020F0302020204030204" pitchFamily="34" charset="0"/>
                <a:cs typeface="Calibri Light" panose="020F0302020204030204" pitchFamily="34" charset="0"/>
              </a:rPr>
              <a:t>| </a:t>
            </a:r>
            <a:r>
              <a:rPr lang="nl-NL" dirty="0">
                <a:latin typeface="Calibri Light" panose="020F0302020204030204" pitchFamily="34" charset="0"/>
                <a:cs typeface="Calibri Light" panose="020F0302020204030204" pitchFamily="34" charset="0"/>
              </a:rPr>
              <a:t>laag-hoog</a:t>
            </a:r>
            <a:endParaRPr lang="nl-NL" b="0" dirty="0"/>
          </a:p>
        </p:txBody>
      </p:sp>
      <p:sp>
        <p:nvSpPr>
          <p:cNvPr id="5" name="Tijdelijke aanduiding voor inhoud 2">
            <a:extLst>
              <a:ext uri="{FF2B5EF4-FFF2-40B4-BE49-F238E27FC236}">
                <a16:creationId xmlns:a16="http://schemas.microsoft.com/office/drawing/2014/main" id="{AF4FF8B1-14C0-3A4D-8CFC-BB17487A5ABF}"/>
              </a:ext>
            </a:extLst>
          </p:cNvPr>
          <p:cNvSpPr txBox="1">
            <a:spLocks/>
          </p:cNvSpPr>
          <p:nvPr/>
        </p:nvSpPr>
        <p:spPr>
          <a:xfrm>
            <a:off x="533400" y="1455234"/>
            <a:ext cx="10805932" cy="480666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startAt="4"/>
            </a:pPr>
            <a:r>
              <a:rPr lang="nl-NL" sz="2400" b="1" dirty="0"/>
              <a:t>Coproduceren </a:t>
            </a:r>
            <a:br>
              <a:rPr lang="nl-NL" sz="2400" dirty="0"/>
            </a:br>
            <a:r>
              <a:rPr lang="nl-NL" sz="2400" dirty="0"/>
              <a:t>In plaats van je na het advies terug te trekken om het plan uit te werken, betrek je stakeholders ook bij het maken van het plan. Je doet het samen. Bijvoorbeeld door een deel van de plannen open te laten voor de invulling van de omgeving. Denk aan speeltuinen en details als stoeptegels, type groen etc..</a:t>
            </a:r>
          </a:p>
          <a:p>
            <a:pPr marL="342900" indent="-342900">
              <a:buFont typeface="+mj-lt"/>
              <a:buAutoNum type="arabicPeriod" startAt="4"/>
            </a:pPr>
            <a:r>
              <a:rPr lang="nl-NL" sz="2400" b="1" dirty="0"/>
              <a:t>Meebeslissen </a:t>
            </a:r>
            <a:br>
              <a:rPr lang="nl-NL" sz="2400" dirty="0"/>
            </a:br>
            <a:r>
              <a:rPr lang="nl-NL" sz="2400" dirty="0"/>
              <a:t>Deze stap op de ladder gaat nog een stapje verder. De omgeving wordt actief betrokken bij de besluitvorming. Niet alleen van een gekaderd deel van het project, zoals bij de vorige trede, maar in zoveel mogelijk facetten.</a:t>
            </a:r>
          </a:p>
          <a:p>
            <a:pPr marL="342900" indent="-342900">
              <a:buFont typeface="+mj-lt"/>
              <a:buAutoNum type="arabicPeriod" startAt="4"/>
            </a:pPr>
            <a:r>
              <a:rPr lang="nl-NL" sz="2400" b="1" dirty="0"/>
              <a:t>Zelf organiseren</a:t>
            </a:r>
            <a:br>
              <a:rPr lang="nl-NL" sz="2400" dirty="0"/>
            </a:br>
            <a:r>
              <a:rPr lang="nl-NL" sz="2400" dirty="0"/>
              <a:t>De ultieme vorm van participatie is om het geheel aan de omgeving over te laten. Stakeholders komen met plannen en ideeën en de overheidsinstantie of planontwikkelaar heeft een faciliterende rol. </a:t>
            </a:r>
          </a:p>
          <a:p>
            <a:endParaRPr lang="nl-NL" sz="1700" dirty="0"/>
          </a:p>
        </p:txBody>
      </p:sp>
    </p:spTree>
    <p:extLst>
      <p:ext uri="{BB962C8B-B14F-4D97-AF65-F5344CB8AC3E}">
        <p14:creationId xmlns:p14="http://schemas.microsoft.com/office/powerpoint/2010/main" val="945698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jdelijke aanduiding voor datum 17">
            <a:extLst>
              <a:ext uri="{FF2B5EF4-FFF2-40B4-BE49-F238E27FC236}">
                <a16:creationId xmlns:a16="http://schemas.microsoft.com/office/drawing/2014/main" id="{693F748D-5381-4700-82C8-42C2C9B376A6}"/>
              </a:ext>
            </a:extLst>
          </p:cNvPr>
          <p:cNvSpPr>
            <a:spLocks noGrp="1"/>
          </p:cNvSpPr>
          <p:nvPr>
            <p:ph type="dt" sz="half" idx="10"/>
          </p:nvPr>
        </p:nvSpPr>
        <p:spPr>
          <a:xfrm>
            <a:off x="6095999" y="7020000"/>
            <a:ext cx="1620000" cy="216000"/>
          </a:xfrm>
        </p:spPr>
        <p:txBody>
          <a:bodyPr/>
          <a:lstStyle/>
          <a:p>
            <a:fld id="{80048076-C42D-4B41-87C1-94220EA5AF98}" type="datetime1">
              <a:rPr lang="nl-NL" smtClean="0"/>
              <a:pPr/>
              <a:t>04-09-2023</a:t>
            </a:fld>
            <a:endParaRPr lang="nl-NL" dirty="0"/>
          </a:p>
        </p:txBody>
      </p:sp>
      <p:sp>
        <p:nvSpPr>
          <p:cNvPr id="8" name="Titel 7">
            <a:extLst>
              <a:ext uri="{FF2B5EF4-FFF2-40B4-BE49-F238E27FC236}">
                <a16:creationId xmlns:a16="http://schemas.microsoft.com/office/drawing/2014/main" id="{137FBDC3-0416-4D1C-AB5D-03BCE8D8301F}"/>
              </a:ext>
            </a:extLst>
          </p:cNvPr>
          <p:cNvSpPr>
            <a:spLocks noGrp="1"/>
          </p:cNvSpPr>
          <p:nvPr>
            <p:ph type="title"/>
          </p:nvPr>
        </p:nvSpPr>
        <p:spPr>
          <a:xfrm>
            <a:off x="371477" y="296864"/>
            <a:ext cx="11367442" cy="709776"/>
          </a:xfrm>
        </p:spPr>
        <p:txBody>
          <a:bodyPr/>
          <a:lstStyle/>
          <a:p>
            <a:r>
              <a:rPr lang="nl-NL" dirty="0"/>
              <a:t>Voor- en nadelen </a:t>
            </a:r>
            <a:r>
              <a:rPr lang="nl-NL" dirty="0">
                <a:latin typeface="Calibri Light" panose="020F0302020204030204" pitchFamily="34" charset="0"/>
                <a:cs typeface="Calibri Light" panose="020F0302020204030204" pitchFamily="34" charset="0"/>
              </a:rPr>
              <a:t>&amp; vragen voor opdrachtgever</a:t>
            </a:r>
            <a:endParaRPr lang="nl-NL" b="0" dirty="0"/>
          </a:p>
        </p:txBody>
      </p:sp>
      <p:sp>
        <p:nvSpPr>
          <p:cNvPr id="5" name="Tijdelijke aanduiding voor inhoud 2">
            <a:extLst>
              <a:ext uri="{FF2B5EF4-FFF2-40B4-BE49-F238E27FC236}">
                <a16:creationId xmlns:a16="http://schemas.microsoft.com/office/drawing/2014/main" id="{4C45973D-77D3-6045-950E-20C7F1E9D89A}"/>
              </a:ext>
            </a:extLst>
          </p:cNvPr>
          <p:cNvSpPr txBox="1">
            <a:spLocks/>
          </p:cNvSpPr>
          <p:nvPr/>
        </p:nvSpPr>
        <p:spPr>
          <a:xfrm>
            <a:off x="558800" y="183765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Kies drie verschillende participatiemogelijkheden en bespreek in je groep wat de voor- en nadelen van elke mogelijkheid zijn, volgens jullie, voor de diverse betrokkenen. </a:t>
            </a:r>
            <a:br>
              <a:rPr lang="nl-NL" dirty="0"/>
            </a:br>
            <a:r>
              <a:rPr lang="nl-NL" dirty="0"/>
              <a:t>		Gebruik de Kritische Denkvragen om dieper te graven.</a:t>
            </a:r>
          </a:p>
          <a:p>
            <a:pPr marL="0" indent="0">
              <a:buFont typeface="Arial" panose="020B0604020202020204" pitchFamily="34" charset="0"/>
              <a:buNone/>
            </a:pPr>
            <a:endParaRPr lang="nl-NL" dirty="0"/>
          </a:p>
          <a:p>
            <a:r>
              <a:rPr lang="nl-NL" dirty="0"/>
              <a:t>Bedenk vragen voor de gemeente om erachter te komen welke vorm van participatie ze verwachten. Bijv.: Heeft u al een plan voor….?</a:t>
            </a:r>
          </a:p>
          <a:p>
            <a:endParaRPr lang="nl-NL" dirty="0"/>
          </a:p>
        </p:txBody>
      </p:sp>
      <p:cxnSp>
        <p:nvCxnSpPr>
          <p:cNvPr id="3" name="Rechte verbindingslijn met pijl 2">
            <a:extLst>
              <a:ext uri="{FF2B5EF4-FFF2-40B4-BE49-F238E27FC236}">
                <a16:creationId xmlns:a16="http://schemas.microsoft.com/office/drawing/2014/main" id="{9826DC1A-E0B1-4446-8687-D7C1015D2E49}"/>
              </a:ext>
            </a:extLst>
          </p:cNvPr>
          <p:cNvCxnSpPr>
            <a:cxnSpLocks/>
          </p:cNvCxnSpPr>
          <p:nvPr/>
        </p:nvCxnSpPr>
        <p:spPr>
          <a:xfrm>
            <a:off x="889000" y="3238500"/>
            <a:ext cx="14224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823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6D33BE-6789-1340-9146-BD57B4D8D3CE}"/>
              </a:ext>
            </a:extLst>
          </p:cNvPr>
          <p:cNvSpPr>
            <a:spLocks noGrp="1"/>
          </p:cNvSpPr>
          <p:nvPr>
            <p:ph type="title"/>
          </p:nvPr>
        </p:nvSpPr>
        <p:spPr/>
        <p:txBody>
          <a:bodyPr/>
          <a:lstStyle/>
          <a:p>
            <a:r>
              <a:rPr lang="nl-NL" b="1" dirty="0"/>
              <a:t>Kritisch denken over 3 participatievormen</a:t>
            </a:r>
          </a:p>
        </p:txBody>
      </p:sp>
      <p:sp>
        <p:nvSpPr>
          <p:cNvPr id="3" name="Tijdelijke aanduiding voor inhoud 2">
            <a:extLst>
              <a:ext uri="{FF2B5EF4-FFF2-40B4-BE49-F238E27FC236}">
                <a16:creationId xmlns:a16="http://schemas.microsoft.com/office/drawing/2014/main" id="{C1479B71-5228-F04B-9078-FCD35023BB4F}"/>
              </a:ext>
            </a:extLst>
          </p:cNvPr>
          <p:cNvSpPr>
            <a:spLocks noGrp="1"/>
          </p:cNvSpPr>
          <p:nvPr>
            <p:ph idx="1"/>
          </p:nvPr>
        </p:nvSpPr>
        <p:spPr/>
        <p:txBody>
          <a:bodyPr/>
          <a:lstStyle/>
          <a:p>
            <a:r>
              <a:rPr lang="nl-NL" dirty="0"/>
              <a:t>Kies drie verschillende participatiemogelijkheden en bespreek in je groep wat de voor- en nadelen van elke mogelijkheid zijn, volgens jullie, voor de diverse betrokkenen.</a:t>
            </a:r>
          </a:p>
          <a:p>
            <a:endParaRPr lang="nl-NL" dirty="0"/>
          </a:p>
          <a:p>
            <a:r>
              <a:rPr lang="nl-NL" dirty="0"/>
              <a:t>Gebruik de Kritische Denkvragen om dieper te graven.</a:t>
            </a:r>
          </a:p>
          <a:p>
            <a:pPr marL="0" indent="0">
              <a:buNone/>
            </a:pPr>
            <a:endParaRPr lang="nl-NL" dirty="0"/>
          </a:p>
          <a:p>
            <a:r>
              <a:rPr lang="nl-NL" dirty="0"/>
              <a:t>Bedenk vragen voor de gemeente om erachter te komen welke vorm van participatie ze verwachten. Bijv.: Heeft u al een plan voor….?</a:t>
            </a:r>
          </a:p>
          <a:p>
            <a:endParaRPr lang="nl-NL" dirty="0"/>
          </a:p>
        </p:txBody>
      </p:sp>
    </p:spTree>
    <p:extLst>
      <p:ext uri="{BB962C8B-B14F-4D97-AF65-F5344CB8AC3E}">
        <p14:creationId xmlns:p14="http://schemas.microsoft.com/office/powerpoint/2010/main" val="3426635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2A2CBCB1-8BCA-C745-A7C8-B74E76EC1DB7}"/>
              </a:ext>
            </a:extLst>
          </p:cNvPr>
          <p:cNvGraphicFramePr>
            <a:graphicFrameLocks noGrp="1"/>
          </p:cNvGraphicFramePr>
          <p:nvPr>
            <p:extLst>
              <p:ext uri="{D42A27DB-BD31-4B8C-83A1-F6EECF244321}">
                <p14:modId xmlns:p14="http://schemas.microsoft.com/office/powerpoint/2010/main" val="2608871447"/>
              </p:ext>
            </p:extLst>
          </p:nvPr>
        </p:nvGraphicFramePr>
        <p:xfrm>
          <a:off x="775902" y="142825"/>
          <a:ext cx="6539298" cy="6583680"/>
        </p:xfrm>
        <a:graphic>
          <a:graphicData uri="http://schemas.openxmlformats.org/drawingml/2006/table">
            <a:tbl>
              <a:tblPr firstRow="1" firstCol="1" bandRow="1">
                <a:tableStyleId>{5C22544A-7EE6-4342-B048-85BDC9FD1C3A}</a:tableStyleId>
              </a:tblPr>
              <a:tblGrid>
                <a:gridCol w="1321122">
                  <a:extLst>
                    <a:ext uri="{9D8B030D-6E8A-4147-A177-3AD203B41FA5}">
                      <a16:colId xmlns:a16="http://schemas.microsoft.com/office/drawing/2014/main" val="352462420"/>
                    </a:ext>
                  </a:extLst>
                </a:gridCol>
                <a:gridCol w="5218176">
                  <a:extLst>
                    <a:ext uri="{9D8B030D-6E8A-4147-A177-3AD203B41FA5}">
                      <a16:colId xmlns:a16="http://schemas.microsoft.com/office/drawing/2014/main" val="1088923480"/>
                    </a:ext>
                  </a:extLst>
                </a:gridCol>
              </a:tblGrid>
              <a:tr h="125423">
                <a:tc rowSpan="4">
                  <a:txBody>
                    <a:bodyPr/>
                    <a:lstStyle/>
                    <a:p>
                      <a:pPr algn="ctr">
                        <a:spcAft>
                          <a:spcPts val="0"/>
                        </a:spcAft>
                      </a:pPr>
                      <a:r>
                        <a:rPr lang="nl-NL" sz="1800" dirty="0">
                          <a:effectLst/>
                          <a:latin typeface="Georgia" panose="02040502050405020303" pitchFamily="18" charset="0"/>
                        </a:rPr>
                        <a:t>Wie</a:t>
                      </a:r>
                      <a:endParaRPr lang="nl-NL" sz="1800" dirty="0">
                        <a:effectLst/>
                        <a:latin typeface="Georgia" panose="02040502050405020303" pitchFamily="18" charset="0"/>
                        <a:ea typeface="Calibri" panose="020F0502020204030204" pitchFamily="34" charset="0"/>
                        <a:cs typeface="Times New Roman" panose="02020603050405020304" pitchFamily="18" charset="0"/>
                      </a:endParaRPr>
                    </a:p>
                  </a:txBody>
                  <a:tcPr marL="67990" marR="6799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7030A0"/>
                    </a:solidFill>
                  </a:tcPr>
                </a:tc>
                <a:tc>
                  <a:txBody>
                    <a:bodyPr/>
                    <a:lstStyle/>
                    <a:p>
                      <a:pPr>
                        <a:spcAft>
                          <a:spcPts val="0"/>
                        </a:spcAft>
                      </a:pPr>
                      <a:r>
                        <a:rPr lang="nl-NL" sz="1800" b="0" dirty="0">
                          <a:solidFill>
                            <a:schemeClr val="tx1"/>
                          </a:solidFill>
                          <a:effectLst/>
                        </a:rPr>
                        <a:t>… heeft hier baat bij?</a:t>
                      </a:r>
                      <a:endParaRPr lang="nl-NL"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7030A0">
                        <a:alpha val="34000"/>
                      </a:srgbClr>
                    </a:solidFill>
                  </a:tcPr>
                </a:tc>
                <a:extLst>
                  <a:ext uri="{0D108BD9-81ED-4DB2-BD59-A6C34878D82A}">
                    <a16:rowId xmlns:a16="http://schemas.microsoft.com/office/drawing/2014/main" val="3523069901"/>
                  </a:ext>
                </a:extLst>
              </a:tr>
              <a:tr h="181306">
                <a:tc vMerge="1">
                  <a:txBody>
                    <a:bodyPr/>
                    <a:lstStyle/>
                    <a:p>
                      <a:endParaRPr lang="nl-NL"/>
                    </a:p>
                  </a:txBody>
                  <a:tcPr/>
                </a:tc>
                <a:tc>
                  <a:txBody>
                    <a:bodyPr/>
                    <a:lstStyle/>
                    <a:p>
                      <a:pPr>
                        <a:spcAft>
                          <a:spcPts val="0"/>
                        </a:spcAft>
                      </a:pPr>
                      <a:r>
                        <a:rPr lang="nl-NL" sz="1800" dirty="0">
                          <a:effectLst/>
                        </a:rPr>
                        <a:t>… wordt hierdoor benadeeld?</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38100" cmpd="sng">
                      <a:noFill/>
                    </a:lnL>
                    <a:lnR w="12700" cmpd="sng">
                      <a:noFill/>
                    </a:lnR>
                    <a:lnT w="38100" cmpd="sng">
                      <a:noFill/>
                    </a:lnT>
                    <a:lnB w="12700" cmpd="sng">
                      <a:noFill/>
                    </a:lnB>
                    <a:lnTlToBr w="12700" cmpd="sng">
                      <a:noFill/>
                      <a:prstDash val="solid"/>
                    </a:lnTlToBr>
                    <a:lnBlToTr w="12700" cmpd="sng">
                      <a:noFill/>
                      <a:prstDash val="solid"/>
                    </a:lnBlToTr>
                    <a:solidFill>
                      <a:srgbClr val="7030A0">
                        <a:alpha val="34000"/>
                      </a:srgbClr>
                    </a:solidFill>
                  </a:tcPr>
                </a:tc>
                <a:extLst>
                  <a:ext uri="{0D108BD9-81ED-4DB2-BD59-A6C34878D82A}">
                    <a16:rowId xmlns:a16="http://schemas.microsoft.com/office/drawing/2014/main" val="3186112224"/>
                  </a:ext>
                </a:extLst>
              </a:tr>
              <a:tr h="181306">
                <a:tc vMerge="1">
                  <a:txBody>
                    <a:bodyPr/>
                    <a:lstStyle/>
                    <a:p>
                      <a:endParaRPr lang="nl-NL"/>
                    </a:p>
                  </a:txBody>
                  <a:tcPr/>
                </a:tc>
                <a:tc>
                  <a:txBody>
                    <a:bodyPr/>
                    <a:lstStyle/>
                    <a:p>
                      <a:pPr>
                        <a:spcAft>
                          <a:spcPts val="0"/>
                        </a:spcAft>
                      </a:pPr>
                      <a:r>
                        <a:rPr lang="nl-NL" sz="1800" dirty="0">
                          <a:effectLst/>
                        </a:rPr>
                        <a:t>… neemt de beslissing hierover?</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38100" cmpd="sng">
                      <a:noFill/>
                    </a:lnL>
                    <a:lnR w="12700" cmpd="sng">
                      <a:noFill/>
                    </a:lnR>
                    <a:lnT w="12700" cmpd="sng">
                      <a:noFill/>
                    </a:lnT>
                    <a:lnB w="12700" cmpd="sng">
                      <a:noFill/>
                    </a:lnB>
                    <a:lnTlToBr w="12700" cmpd="sng">
                      <a:noFill/>
                      <a:prstDash val="solid"/>
                    </a:lnTlToBr>
                    <a:lnBlToTr w="12700" cmpd="sng">
                      <a:noFill/>
                      <a:prstDash val="solid"/>
                    </a:lnBlToTr>
                    <a:solidFill>
                      <a:srgbClr val="7030A0">
                        <a:alpha val="34000"/>
                      </a:srgbClr>
                    </a:solidFill>
                  </a:tcPr>
                </a:tc>
                <a:extLst>
                  <a:ext uri="{0D108BD9-81ED-4DB2-BD59-A6C34878D82A}">
                    <a16:rowId xmlns:a16="http://schemas.microsoft.com/office/drawing/2014/main" val="3670432389"/>
                  </a:ext>
                </a:extLst>
              </a:tr>
              <a:tr h="181306">
                <a:tc vMerge="1">
                  <a:txBody>
                    <a:bodyPr/>
                    <a:lstStyle/>
                    <a:p>
                      <a:endParaRPr lang="nl-NL"/>
                    </a:p>
                  </a:txBody>
                  <a:tcPr/>
                </a:tc>
                <a:tc>
                  <a:txBody>
                    <a:bodyPr/>
                    <a:lstStyle/>
                    <a:p>
                      <a:pPr>
                        <a:spcAft>
                          <a:spcPts val="0"/>
                        </a:spcAft>
                      </a:pPr>
                      <a:r>
                        <a:rPr lang="nl-NL" sz="1800" dirty="0">
                          <a:effectLst/>
                        </a:rPr>
                        <a:t>… worden direct geraakt?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38100" cmpd="sng">
                      <a:noFill/>
                    </a:lnL>
                    <a:lnR w="12700" cmpd="sng">
                      <a:noFill/>
                    </a:lnR>
                    <a:lnT w="12700" cmpd="sng">
                      <a:noFill/>
                    </a:lnT>
                    <a:lnB w="12700" cmpd="sng">
                      <a:noFill/>
                    </a:lnB>
                    <a:lnTlToBr w="12700" cmpd="sng">
                      <a:noFill/>
                      <a:prstDash val="solid"/>
                    </a:lnTlToBr>
                    <a:lnBlToTr w="12700" cmpd="sng">
                      <a:noFill/>
                      <a:prstDash val="solid"/>
                    </a:lnBlToTr>
                    <a:solidFill>
                      <a:srgbClr val="7030A0">
                        <a:alpha val="34000"/>
                      </a:srgbClr>
                    </a:solidFill>
                  </a:tcPr>
                </a:tc>
                <a:extLst>
                  <a:ext uri="{0D108BD9-81ED-4DB2-BD59-A6C34878D82A}">
                    <a16:rowId xmlns:a16="http://schemas.microsoft.com/office/drawing/2014/main" val="2061986507"/>
                  </a:ext>
                </a:extLst>
              </a:tr>
              <a:tr h="181306">
                <a:tc rowSpan="4">
                  <a:txBody>
                    <a:bodyPr/>
                    <a:lstStyle/>
                    <a:p>
                      <a:pPr algn="ctr">
                        <a:spcAft>
                          <a:spcPts val="0"/>
                        </a:spcAft>
                      </a:pPr>
                      <a:r>
                        <a:rPr lang="nl-NL" sz="1800" dirty="0">
                          <a:effectLst/>
                          <a:latin typeface="Georgia" panose="02040502050405020303" pitchFamily="18" charset="0"/>
                        </a:rPr>
                        <a:t>Wat</a:t>
                      </a:r>
                      <a:endParaRPr lang="nl-NL" sz="1800" dirty="0">
                        <a:effectLst/>
                        <a:latin typeface="Georgia" panose="02040502050405020303" pitchFamily="18" charset="0"/>
                        <a:ea typeface="Calibri" panose="020F0502020204030204" pitchFamily="34" charset="0"/>
                        <a:cs typeface="Times New Roman" panose="02020603050405020304" pitchFamily="18" charset="0"/>
                      </a:endParaRPr>
                    </a:p>
                  </a:txBody>
                  <a:tcPr marL="67990" marR="6799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70C0"/>
                    </a:solidFill>
                  </a:tcPr>
                </a:tc>
                <a:tc>
                  <a:txBody>
                    <a:bodyPr/>
                    <a:lstStyle/>
                    <a:p>
                      <a:pPr>
                        <a:spcAft>
                          <a:spcPts val="0"/>
                        </a:spcAft>
                      </a:pPr>
                      <a:r>
                        <a:rPr lang="nl-NL" sz="1800">
                          <a:effectLst/>
                        </a:rPr>
                        <a:t>… zijn de verschillende standpunten hierover?</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alpha val="40000"/>
                      </a:schemeClr>
                    </a:solidFill>
                  </a:tcPr>
                </a:tc>
                <a:extLst>
                  <a:ext uri="{0D108BD9-81ED-4DB2-BD59-A6C34878D82A}">
                    <a16:rowId xmlns:a16="http://schemas.microsoft.com/office/drawing/2014/main" val="651851635"/>
                  </a:ext>
                </a:extLst>
              </a:tr>
              <a:tr h="181306">
                <a:tc vMerge="1">
                  <a:txBody>
                    <a:bodyPr/>
                    <a:lstStyle/>
                    <a:p>
                      <a:endParaRPr lang="nl-NL"/>
                    </a:p>
                  </a:txBody>
                  <a:tcPr/>
                </a:tc>
                <a:tc>
                  <a:txBody>
                    <a:bodyPr/>
                    <a:lstStyle/>
                    <a:p>
                      <a:pPr>
                        <a:spcAft>
                          <a:spcPts val="0"/>
                        </a:spcAft>
                      </a:pPr>
                      <a:r>
                        <a:rPr lang="nl-NL" sz="1800" dirty="0">
                          <a:effectLst/>
                        </a:rPr>
                        <a:t>… zijn de voor- en nadelen?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alpha val="40000"/>
                      </a:schemeClr>
                    </a:solidFill>
                  </a:tcPr>
                </a:tc>
                <a:extLst>
                  <a:ext uri="{0D108BD9-81ED-4DB2-BD59-A6C34878D82A}">
                    <a16:rowId xmlns:a16="http://schemas.microsoft.com/office/drawing/2014/main" val="3671072225"/>
                  </a:ext>
                </a:extLst>
              </a:tr>
              <a:tr h="0">
                <a:tc vMerge="1">
                  <a:txBody>
                    <a:bodyPr/>
                    <a:lstStyle/>
                    <a:p>
                      <a:endParaRPr lang="nl-NL"/>
                    </a:p>
                  </a:txBody>
                  <a:tcPr/>
                </a:tc>
                <a:tc>
                  <a:txBody>
                    <a:bodyPr/>
                    <a:lstStyle/>
                    <a:p>
                      <a:pPr>
                        <a:spcAft>
                          <a:spcPts val="0"/>
                        </a:spcAft>
                      </a:pPr>
                      <a:r>
                        <a:rPr lang="nl-NL" sz="1800" dirty="0">
                          <a:effectLst/>
                        </a:rPr>
                        <a:t>… zijn andere mogelijkheden?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alpha val="40000"/>
                      </a:schemeClr>
                    </a:solidFill>
                  </a:tcPr>
                </a:tc>
                <a:extLst>
                  <a:ext uri="{0D108BD9-81ED-4DB2-BD59-A6C34878D82A}">
                    <a16:rowId xmlns:a16="http://schemas.microsoft.com/office/drawing/2014/main" val="708816082"/>
                  </a:ext>
                </a:extLst>
              </a:tr>
              <a:tr h="181306">
                <a:tc vMerge="1">
                  <a:txBody>
                    <a:bodyPr/>
                    <a:lstStyle/>
                    <a:p>
                      <a:endParaRPr lang="nl-NL"/>
                    </a:p>
                  </a:txBody>
                  <a:tcPr/>
                </a:tc>
                <a:tc>
                  <a:txBody>
                    <a:bodyPr/>
                    <a:lstStyle/>
                    <a:p>
                      <a:pPr>
                        <a:spcAft>
                          <a:spcPts val="0"/>
                        </a:spcAft>
                      </a:pPr>
                      <a:r>
                        <a:rPr lang="nl-NL" sz="1800" dirty="0">
                          <a:effectLst/>
                        </a:rPr>
                        <a:t>… is het meest- en minst belangrijk?</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alpha val="40000"/>
                      </a:schemeClr>
                    </a:solidFill>
                  </a:tcPr>
                </a:tc>
                <a:extLst>
                  <a:ext uri="{0D108BD9-81ED-4DB2-BD59-A6C34878D82A}">
                    <a16:rowId xmlns:a16="http://schemas.microsoft.com/office/drawing/2014/main" val="966859106"/>
                  </a:ext>
                </a:extLst>
              </a:tr>
              <a:tr h="181306">
                <a:tc rowSpan="4">
                  <a:txBody>
                    <a:bodyPr/>
                    <a:lstStyle/>
                    <a:p>
                      <a:pPr algn="ctr">
                        <a:spcAft>
                          <a:spcPts val="0"/>
                        </a:spcAft>
                      </a:pPr>
                      <a:r>
                        <a:rPr lang="nl-NL" sz="1800" dirty="0">
                          <a:effectLst/>
                          <a:latin typeface="Georgia" panose="02040502050405020303" pitchFamily="18" charset="0"/>
                        </a:rPr>
                        <a:t>Waar</a:t>
                      </a:r>
                      <a:endParaRPr lang="nl-NL" sz="1800" dirty="0">
                        <a:effectLst/>
                        <a:latin typeface="Georgia" panose="02040502050405020303" pitchFamily="18" charset="0"/>
                        <a:ea typeface="Calibri" panose="020F0502020204030204" pitchFamily="34" charset="0"/>
                        <a:cs typeface="Times New Roman" panose="02020603050405020304" pitchFamily="18" charset="0"/>
                      </a:endParaRPr>
                    </a:p>
                  </a:txBody>
                  <a:tcPr marL="67990" marR="6799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050"/>
                    </a:solidFill>
                  </a:tcPr>
                </a:tc>
                <a:tc>
                  <a:txBody>
                    <a:bodyPr/>
                    <a:lstStyle/>
                    <a:p>
                      <a:pPr>
                        <a:spcAft>
                          <a:spcPts val="0"/>
                        </a:spcAft>
                      </a:pPr>
                      <a:r>
                        <a:rPr lang="nl-NL" sz="1800">
                          <a:effectLst/>
                        </a:rPr>
                        <a:t>… zien we een soortgelijke situatie?</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alpha val="40000"/>
                      </a:schemeClr>
                    </a:solidFill>
                  </a:tcPr>
                </a:tc>
                <a:extLst>
                  <a:ext uri="{0D108BD9-81ED-4DB2-BD59-A6C34878D82A}">
                    <a16:rowId xmlns:a16="http://schemas.microsoft.com/office/drawing/2014/main" val="1540443255"/>
                  </a:ext>
                </a:extLst>
              </a:tr>
              <a:tr h="181306">
                <a:tc vMerge="1">
                  <a:txBody>
                    <a:bodyPr/>
                    <a:lstStyle/>
                    <a:p>
                      <a:endParaRPr lang="nl-NL"/>
                    </a:p>
                  </a:txBody>
                  <a:tcPr/>
                </a:tc>
                <a:tc>
                  <a:txBody>
                    <a:bodyPr/>
                    <a:lstStyle/>
                    <a:p>
                      <a:pPr>
                        <a:spcAft>
                          <a:spcPts val="0"/>
                        </a:spcAft>
                      </a:pPr>
                      <a:r>
                        <a:rPr lang="nl-NL" sz="1800" dirty="0">
                          <a:effectLst/>
                        </a:rPr>
                        <a:t>… is de nood het hoogst?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alpha val="40000"/>
                      </a:schemeClr>
                    </a:solidFill>
                  </a:tcPr>
                </a:tc>
                <a:extLst>
                  <a:ext uri="{0D108BD9-81ED-4DB2-BD59-A6C34878D82A}">
                    <a16:rowId xmlns:a16="http://schemas.microsoft.com/office/drawing/2014/main" val="137299507"/>
                  </a:ext>
                </a:extLst>
              </a:tr>
              <a:tr h="181306">
                <a:tc vMerge="1">
                  <a:txBody>
                    <a:bodyPr/>
                    <a:lstStyle/>
                    <a:p>
                      <a:endParaRPr lang="nl-NL"/>
                    </a:p>
                  </a:txBody>
                  <a:tcPr/>
                </a:tc>
                <a:tc>
                  <a:txBody>
                    <a:bodyPr/>
                    <a:lstStyle/>
                    <a:p>
                      <a:pPr>
                        <a:spcAft>
                          <a:spcPts val="0"/>
                        </a:spcAft>
                      </a:pPr>
                      <a:r>
                        <a:rPr lang="nl-NL" sz="1800">
                          <a:effectLst/>
                        </a:rPr>
                        <a:t>… hebben ze dit opgelost?</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alpha val="40000"/>
                      </a:schemeClr>
                    </a:solidFill>
                  </a:tcPr>
                </a:tc>
                <a:extLst>
                  <a:ext uri="{0D108BD9-81ED-4DB2-BD59-A6C34878D82A}">
                    <a16:rowId xmlns:a16="http://schemas.microsoft.com/office/drawing/2014/main" val="2717497672"/>
                  </a:ext>
                </a:extLst>
              </a:tr>
              <a:tr h="181306">
                <a:tc vMerge="1">
                  <a:txBody>
                    <a:bodyPr/>
                    <a:lstStyle/>
                    <a:p>
                      <a:endParaRPr lang="nl-NL"/>
                    </a:p>
                  </a:txBody>
                  <a:tcPr/>
                </a:tc>
                <a:tc>
                  <a:txBody>
                    <a:bodyPr/>
                    <a:lstStyle/>
                    <a:p>
                      <a:pPr>
                        <a:spcAft>
                          <a:spcPts val="0"/>
                        </a:spcAft>
                      </a:pPr>
                      <a:r>
                        <a:rPr lang="nl-NL" sz="1800" dirty="0">
                          <a:effectLst/>
                        </a:rPr>
                        <a:t>… kunnen we ideeën, informatie en hulp vinden?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alpha val="40000"/>
                      </a:schemeClr>
                    </a:solidFill>
                  </a:tcPr>
                </a:tc>
                <a:extLst>
                  <a:ext uri="{0D108BD9-81ED-4DB2-BD59-A6C34878D82A}">
                    <a16:rowId xmlns:a16="http://schemas.microsoft.com/office/drawing/2014/main" val="3337214961"/>
                  </a:ext>
                </a:extLst>
              </a:tr>
              <a:tr h="181306">
                <a:tc rowSpan="4">
                  <a:txBody>
                    <a:bodyPr/>
                    <a:lstStyle/>
                    <a:p>
                      <a:pPr algn="ctr">
                        <a:spcAft>
                          <a:spcPts val="0"/>
                        </a:spcAft>
                      </a:pPr>
                      <a:r>
                        <a:rPr lang="nl-NL" sz="1800" dirty="0">
                          <a:effectLst/>
                          <a:latin typeface="Georgia" panose="02040502050405020303" pitchFamily="18" charset="0"/>
                        </a:rPr>
                        <a:t>Wanneer</a:t>
                      </a:r>
                      <a:endParaRPr lang="nl-NL" sz="1800" dirty="0">
                        <a:effectLst/>
                        <a:latin typeface="Georgia" panose="02040502050405020303" pitchFamily="18" charset="0"/>
                        <a:ea typeface="Calibri" panose="020F0502020204030204" pitchFamily="34" charset="0"/>
                        <a:cs typeface="Times New Roman" panose="02020603050405020304" pitchFamily="18" charset="0"/>
                      </a:endParaRPr>
                    </a:p>
                  </a:txBody>
                  <a:tcPr marL="67990" marR="6799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spcAft>
                          <a:spcPts val="0"/>
                        </a:spcAft>
                      </a:pPr>
                      <a:r>
                        <a:rPr lang="nl-NL" sz="1800">
                          <a:effectLst/>
                        </a:rPr>
                        <a:t>… is een oplossing acceptabel?</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alpha val="40000"/>
                      </a:schemeClr>
                    </a:solidFill>
                  </a:tcPr>
                </a:tc>
                <a:extLst>
                  <a:ext uri="{0D108BD9-81ED-4DB2-BD59-A6C34878D82A}">
                    <a16:rowId xmlns:a16="http://schemas.microsoft.com/office/drawing/2014/main" val="521825365"/>
                  </a:ext>
                </a:extLst>
              </a:tr>
              <a:tr h="181306">
                <a:tc vMerge="1">
                  <a:txBody>
                    <a:bodyPr/>
                    <a:lstStyle/>
                    <a:p>
                      <a:endParaRPr lang="nl-NL"/>
                    </a:p>
                  </a:txBody>
                  <a:tcPr/>
                </a:tc>
                <a:tc>
                  <a:txBody>
                    <a:bodyPr/>
                    <a:lstStyle/>
                    <a:p>
                      <a:pPr>
                        <a:spcAft>
                          <a:spcPts val="0"/>
                        </a:spcAft>
                      </a:pPr>
                      <a:r>
                        <a:rPr lang="nl-NL" sz="1800">
                          <a:effectLst/>
                        </a:rPr>
                        <a:t>… is een oplossing onacceptabel</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alpha val="40000"/>
                      </a:schemeClr>
                    </a:solidFill>
                  </a:tcPr>
                </a:tc>
                <a:extLst>
                  <a:ext uri="{0D108BD9-81ED-4DB2-BD59-A6C34878D82A}">
                    <a16:rowId xmlns:a16="http://schemas.microsoft.com/office/drawing/2014/main" val="3178045339"/>
                  </a:ext>
                </a:extLst>
              </a:tr>
              <a:tr h="181306">
                <a:tc vMerge="1">
                  <a:txBody>
                    <a:bodyPr/>
                    <a:lstStyle/>
                    <a:p>
                      <a:endParaRPr lang="nl-NL"/>
                    </a:p>
                  </a:txBody>
                  <a:tcPr/>
                </a:tc>
                <a:tc>
                  <a:txBody>
                    <a:bodyPr/>
                    <a:lstStyle/>
                    <a:p>
                      <a:pPr>
                        <a:spcAft>
                          <a:spcPts val="0"/>
                        </a:spcAft>
                      </a:pPr>
                      <a:r>
                        <a:rPr lang="nl-NL" sz="1800" dirty="0">
                          <a:effectLst/>
                        </a:rPr>
                        <a:t>… weten we of onze oplossing succesvol is?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alpha val="40000"/>
                      </a:schemeClr>
                    </a:solidFill>
                  </a:tcPr>
                </a:tc>
                <a:extLst>
                  <a:ext uri="{0D108BD9-81ED-4DB2-BD59-A6C34878D82A}">
                    <a16:rowId xmlns:a16="http://schemas.microsoft.com/office/drawing/2014/main" val="3135729790"/>
                  </a:ext>
                </a:extLst>
              </a:tr>
              <a:tr h="181306">
                <a:tc vMerge="1">
                  <a:txBody>
                    <a:bodyPr/>
                    <a:lstStyle/>
                    <a:p>
                      <a:endParaRPr lang="nl-NL"/>
                    </a:p>
                  </a:txBody>
                  <a:tcPr/>
                </a:tc>
                <a:tc>
                  <a:txBody>
                    <a:bodyPr/>
                    <a:lstStyle/>
                    <a:p>
                      <a:pPr>
                        <a:spcAft>
                          <a:spcPts val="0"/>
                        </a:spcAft>
                      </a:pPr>
                      <a:r>
                        <a:rPr lang="nl-NL" sz="1800" dirty="0">
                          <a:effectLst/>
                        </a:rPr>
                        <a:t>… kunnen we het best actie ondernemen?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alpha val="40000"/>
                      </a:schemeClr>
                    </a:solidFill>
                  </a:tcPr>
                </a:tc>
                <a:extLst>
                  <a:ext uri="{0D108BD9-81ED-4DB2-BD59-A6C34878D82A}">
                    <a16:rowId xmlns:a16="http://schemas.microsoft.com/office/drawing/2014/main" val="1759094295"/>
                  </a:ext>
                </a:extLst>
              </a:tr>
              <a:tr h="181306">
                <a:tc rowSpan="4">
                  <a:txBody>
                    <a:bodyPr/>
                    <a:lstStyle/>
                    <a:p>
                      <a:pPr algn="ctr">
                        <a:spcAft>
                          <a:spcPts val="0"/>
                        </a:spcAft>
                      </a:pPr>
                      <a:r>
                        <a:rPr lang="nl-NL" sz="1800" dirty="0">
                          <a:effectLst/>
                          <a:latin typeface="Georgia" panose="02040502050405020303" pitchFamily="18" charset="0"/>
                        </a:rPr>
                        <a:t>Waarom</a:t>
                      </a:r>
                      <a:endParaRPr lang="nl-NL" sz="1800" dirty="0">
                        <a:effectLst/>
                        <a:latin typeface="Georgia" panose="02040502050405020303" pitchFamily="18" charset="0"/>
                        <a:ea typeface="Calibri" panose="020F0502020204030204" pitchFamily="34" charset="0"/>
                        <a:cs typeface="Times New Roman" panose="02020603050405020304" pitchFamily="18" charset="0"/>
                      </a:endParaRPr>
                    </a:p>
                  </a:txBody>
                  <a:tcPr marL="67990" marR="6799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solidFill>
                  </a:tcPr>
                </a:tc>
                <a:tc>
                  <a:txBody>
                    <a:bodyPr/>
                    <a:lstStyle/>
                    <a:p>
                      <a:pPr>
                        <a:spcAft>
                          <a:spcPts val="0"/>
                        </a:spcAft>
                      </a:pPr>
                      <a:r>
                        <a:rPr lang="nl-NL" sz="1800">
                          <a:effectLst/>
                        </a:rPr>
                        <a:t>… is dit een probleem?</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alpha val="40000"/>
                      </a:srgbClr>
                    </a:solidFill>
                  </a:tcPr>
                </a:tc>
                <a:extLst>
                  <a:ext uri="{0D108BD9-81ED-4DB2-BD59-A6C34878D82A}">
                    <a16:rowId xmlns:a16="http://schemas.microsoft.com/office/drawing/2014/main" val="2736935862"/>
                  </a:ext>
                </a:extLst>
              </a:tr>
              <a:tr h="181306">
                <a:tc vMerge="1">
                  <a:txBody>
                    <a:bodyPr/>
                    <a:lstStyle/>
                    <a:p>
                      <a:endParaRPr lang="nl-NL"/>
                    </a:p>
                  </a:txBody>
                  <a:tcPr/>
                </a:tc>
                <a:tc>
                  <a:txBody>
                    <a:bodyPr/>
                    <a:lstStyle/>
                    <a:p>
                      <a:pPr>
                        <a:spcAft>
                          <a:spcPts val="0"/>
                        </a:spcAft>
                      </a:pPr>
                      <a:r>
                        <a:rPr lang="nl-NL" sz="1800" dirty="0">
                          <a:effectLst/>
                        </a:rPr>
                        <a:t>… is de situatie al zo lang gaande?</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alpha val="40000"/>
                      </a:srgbClr>
                    </a:solidFill>
                  </a:tcPr>
                </a:tc>
                <a:extLst>
                  <a:ext uri="{0D108BD9-81ED-4DB2-BD59-A6C34878D82A}">
                    <a16:rowId xmlns:a16="http://schemas.microsoft.com/office/drawing/2014/main" val="1813252960"/>
                  </a:ext>
                </a:extLst>
              </a:tr>
              <a:tr h="181306">
                <a:tc vMerge="1">
                  <a:txBody>
                    <a:bodyPr/>
                    <a:lstStyle/>
                    <a:p>
                      <a:endParaRPr lang="nl-NL"/>
                    </a:p>
                  </a:txBody>
                  <a:tcPr/>
                </a:tc>
                <a:tc>
                  <a:txBody>
                    <a:bodyPr/>
                    <a:lstStyle/>
                    <a:p>
                      <a:pPr>
                        <a:spcAft>
                          <a:spcPts val="0"/>
                        </a:spcAft>
                      </a:pPr>
                      <a:r>
                        <a:rPr lang="nl-NL" sz="1800">
                          <a:effectLst/>
                        </a:rPr>
                        <a:t>… hebben we toegestaan dat dit gebeurde?</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alpha val="40000"/>
                      </a:srgbClr>
                    </a:solidFill>
                  </a:tcPr>
                </a:tc>
                <a:extLst>
                  <a:ext uri="{0D108BD9-81ED-4DB2-BD59-A6C34878D82A}">
                    <a16:rowId xmlns:a16="http://schemas.microsoft.com/office/drawing/2014/main" val="2154468845"/>
                  </a:ext>
                </a:extLst>
              </a:tr>
              <a:tr h="181306">
                <a:tc vMerge="1">
                  <a:txBody>
                    <a:bodyPr/>
                    <a:lstStyle/>
                    <a:p>
                      <a:endParaRPr lang="nl-NL"/>
                    </a:p>
                  </a:txBody>
                  <a:tcPr/>
                </a:tc>
                <a:tc>
                  <a:txBody>
                    <a:bodyPr/>
                    <a:lstStyle/>
                    <a:p>
                      <a:pPr>
                        <a:spcAft>
                          <a:spcPts val="0"/>
                        </a:spcAft>
                      </a:pPr>
                      <a:r>
                        <a:rPr lang="nl-NL" sz="1800" dirty="0">
                          <a:effectLst/>
                        </a:rPr>
                        <a:t>… moeten mensen dit weten?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alpha val="40000"/>
                      </a:srgbClr>
                    </a:solidFill>
                  </a:tcPr>
                </a:tc>
                <a:extLst>
                  <a:ext uri="{0D108BD9-81ED-4DB2-BD59-A6C34878D82A}">
                    <a16:rowId xmlns:a16="http://schemas.microsoft.com/office/drawing/2014/main" val="3342050966"/>
                  </a:ext>
                </a:extLst>
              </a:tr>
              <a:tr h="181306">
                <a:tc rowSpan="4">
                  <a:txBody>
                    <a:bodyPr/>
                    <a:lstStyle/>
                    <a:p>
                      <a:pPr algn="ctr">
                        <a:spcAft>
                          <a:spcPts val="0"/>
                        </a:spcAft>
                      </a:pPr>
                      <a:r>
                        <a:rPr lang="nl-NL" sz="1800" dirty="0">
                          <a:effectLst/>
                          <a:latin typeface="Georgia" panose="02040502050405020303" pitchFamily="18" charset="0"/>
                          <a:cs typeface="Times New Roman" panose="02020603050405020304" pitchFamily="18" charset="0"/>
                        </a:rPr>
                        <a:t>Hoe</a:t>
                      </a:r>
                      <a:endParaRPr lang="nl-NL" sz="1800" dirty="0">
                        <a:effectLst/>
                        <a:latin typeface="Georgia" panose="02040502050405020303" pitchFamily="18" charset="0"/>
                        <a:ea typeface="Calibri" panose="020F0502020204030204" pitchFamily="34" charset="0"/>
                        <a:cs typeface="Times New Roman" panose="02020603050405020304" pitchFamily="18" charset="0"/>
                      </a:endParaRPr>
                    </a:p>
                  </a:txBody>
                  <a:tcPr marL="67990" marR="6799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schemeClr>
                    </a:solidFill>
                  </a:tcPr>
                </a:tc>
                <a:tc>
                  <a:txBody>
                    <a:bodyPr/>
                    <a:lstStyle/>
                    <a:p>
                      <a:pPr>
                        <a:spcAft>
                          <a:spcPts val="0"/>
                        </a:spcAft>
                      </a:pPr>
                      <a:r>
                        <a:rPr lang="nl-NL" sz="1800" dirty="0">
                          <a:effectLst/>
                        </a:rPr>
                        <a:t>… ontdekken we de waarheid hierover?</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alpha val="40000"/>
                      </a:schemeClr>
                    </a:solidFill>
                  </a:tcPr>
                </a:tc>
                <a:extLst>
                  <a:ext uri="{0D108BD9-81ED-4DB2-BD59-A6C34878D82A}">
                    <a16:rowId xmlns:a16="http://schemas.microsoft.com/office/drawing/2014/main" val="3462652658"/>
                  </a:ext>
                </a:extLst>
              </a:tr>
              <a:tr h="181306">
                <a:tc vMerge="1">
                  <a:txBody>
                    <a:bodyPr/>
                    <a:lstStyle/>
                    <a:p>
                      <a:endParaRPr lang="nl-NL"/>
                    </a:p>
                  </a:txBody>
                  <a:tcPr/>
                </a:tc>
                <a:tc>
                  <a:txBody>
                    <a:bodyPr/>
                    <a:lstStyle/>
                    <a:p>
                      <a:pPr>
                        <a:spcAft>
                          <a:spcPts val="0"/>
                        </a:spcAft>
                      </a:pPr>
                      <a:r>
                        <a:rPr lang="nl-NL" sz="1800" dirty="0">
                          <a:effectLst/>
                        </a:rPr>
                        <a:t>… pakken we dit eerlijk aan?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alpha val="40000"/>
                      </a:schemeClr>
                    </a:solidFill>
                  </a:tcPr>
                </a:tc>
                <a:extLst>
                  <a:ext uri="{0D108BD9-81ED-4DB2-BD59-A6C34878D82A}">
                    <a16:rowId xmlns:a16="http://schemas.microsoft.com/office/drawing/2014/main" val="3200070911"/>
                  </a:ext>
                </a:extLst>
              </a:tr>
              <a:tr h="181306">
                <a:tc vMerge="1">
                  <a:txBody>
                    <a:bodyPr/>
                    <a:lstStyle/>
                    <a:p>
                      <a:endParaRPr lang="nl-NL"/>
                    </a:p>
                  </a:txBody>
                  <a:tcPr/>
                </a:tc>
                <a:tc>
                  <a:txBody>
                    <a:bodyPr/>
                    <a:lstStyle/>
                    <a:p>
                      <a:pPr>
                        <a:spcAft>
                          <a:spcPts val="0"/>
                        </a:spcAft>
                      </a:pPr>
                      <a:r>
                        <a:rPr lang="nl-NL" sz="1800" dirty="0">
                          <a:effectLst/>
                        </a:rPr>
                        <a:t>… zien we dit in de toekomst?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alpha val="40000"/>
                      </a:schemeClr>
                    </a:solidFill>
                  </a:tcPr>
                </a:tc>
                <a:extLst>
                  <a:ext uri="{0D108BD9-81ED-4DB2-BD59-A6C34878D82A}">
                    <a16:rowId xmlns:a16="http://schemas.microsoft.com/office/drawing/2014/main" val="781026732"/>
                  </a:ext>
                </a:extLst>
              </a:tr>
              <a:tr h="181306">
                <a:tc vMerge="1">
                  <a:txBody>
                    <a:bodyPr/>
                    <a:lstStyle/>
                    <a:p>
                      <a:endParaRPr lang="nl-NL"/>
                    </a:p>
                  </a:txBody>
                  <a:tcPr/>
                </a:tc>
                <a:tc>
                  <a:txBody>
                    <a:bodyPr/>
                    <a:lstStyle/>
                    <a:p>
                      <a:pPr>
                        <a:spcAft>
                          <a:spcPts val="0"/>
                        </a:spcAft>
                      </a:pPr>
                      <a:r>
                        <a:rPr lang="nl-NL" sz="1800" dirty="0">
                          <a:effectLst/>
                        </a:rPr>
                        <a:t>… kunnen we dit ten goede keren?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7990" marR="6799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50000"/>
                        <a:lumOff val="50000"/>
                        <a:alpha val="40000"/>
                      </a:schemeClr>
                    </a:solidFill>
                  </a:tcPr>
                </a:tc>
                <a:extLst>
                  <a:ext uri="{0D108BD9-81ED-4DB2-BD59-A6C34878D82A}">
                    <a16:rowId xmlns:a16="http://schemas.microsoft.com/office/drawing/2014/main" val="3336015722"/>
                  </a:ext>
                </a:extLst>
              </a:tr>
            </a:tbl>
          </a:graphicData>
        </a:graphic>
      </p:graphicFrame>
    </p:spTree>
    <p:extLst>
      <p:ext uri="{BB962C8B-B14F-4D97-AF65-F5344CB8AC3E}">
        <p14:creationId xmlns:p14="http://schemas.microsoft.com/office/powerpoint/2010/main" val="3889833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jdelijke aanduiding voor datum 17">
            <a:extLst>
              <a:ext uri="{FF2B5EF4-FFF2-40B4-BE49-F238E27FC236}">
                <a16:creationId xmlns:a16="http://schemas.microsoft.com/office/drawing/2014/main" id="{693F748D-5381-4700-82C8-42C2C9B376A6}"/>
              </a:ext>
            </a:extLst>
          </p:cNvPr>
          <p:cNvSpPr>
            <a:spLocks noGrp="1"/>
          </p:cNvSpPr>
          <p:nvPr>
            <p:ph type="dt" sz="half" idx="10"/>
          </p:nvPr>
        </p:nvSpPr>
        <p:spPr>
          <a:xfrm>
            <a:off x="6095999" y="7020000"/>
            <a:ext cx="1620000" cy="216000"/>
          </a:xfrm>
        </p:spPr>
        <p:txBody>
          <a:bodyPr/>
          <a:lstStyle/>
          <a:p>
            <a:fld id="{80048076-C42D-4B41-87C1-94220EA5AF98}" type="datetime1">
              <a:rPr lang="nl-NL" smtClean="0"/>
              <a:pPr/>
              <a:t>04-09-2023</a:t>
            </a:fld>
            <a:endParaRPr lang="nl-NL" dirty="0"/>
          </a:p>
        </p:txBody>
      </p:sp>
      <p:sp>
        <p:nvSpPr>
          <p:cNvPr id="6" name="Tijdelijke aanduiding voor inhoud 2">
            <a:extLst>
              <a:ext uri="{FF2B5EF4-FFF2-40B4-BE49-F238E27FC236}">
                <a16:creationId xmlns:a16="http://schemas.microsoft.com/office/drawing/2014/main" id="{3AC7A3E8-86DD-0948-A3E6-79AEF03BB404}"/>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Waarom wil je opdrachtgever participatie?</a:t>
            </a:r>
          </a:p>
          <a:p>
            <a:r>
              <a:rPr lang="nl-NL" dirty="0"/>
              <a:t>Welke vorm van participatie wil je opdrachtgever en waarom?</a:t>
            </a:r>
          </a:p>
          <a:p>
            <a:r>
              <a:rPr lang="nl-NL" dirty="0"/>
              <a:t>Wat gaat de opdrachtgever doen met jullie aanbevelingen?</a:t>
            </a:r>
          </a:p>
          <a:p>
            <a:r>
              <a:rPr lang="nl-NL" dirty="0"/>
              <a:t>Hoe gaat de opdrachtgever terugkoppelen wat zij met de aanbevelingen hebben gedaan </a:t>
            </a:r>
          </a:p>
          <a:p>
            <a:pPr lvl="1"/>
            <a:r>
              <a:rPr lang="nl-NL" dirty="0"/>
              <a:t>aan de stakeholders? </a:t>
            </a:r>
          </a:p>
          <a:p>
            <a:pPr lvl="1"/>
            <a:r>
              <a:rPr lang="nl-NL" dirty="0"/>
              <a:t>aan jullie?</a:t>
            </a:r>
          </a:p>
          <a:p>
            <a:endParaRPr lang="nl-NL" dirty="0"/>
          </a:p>
        </p:txBody>
      </p:sp>
      <p:sp>
        <p:nvSpPr>
          <p:cNvPr id="9" name="Titel 1">
            <a:extLst>
              <a:ext uri="{FF2B5EF4-FFF2-40B4-BE49-F238E27FC236}">
                <a16:creationId xmlns:a16="http://schemas.microsoft.com/office/drawing/2014/main" id="{9A2CBB25-CDEE-9449-97A9-1F4917852AC5}"/>
              </a:ext>
            </a:extLst>
          </p:cNvPr>
          <p:cNvSpPr txBox="1">
            <a:spLocks/>
          </p:cNvSpPr>
          <p:nvPr/>
        </p:nvSpPr>
        <p:spPr>
          <a:xfrm>
            <a:off x="292100" y="365125"/>
            <a:ext cx="115189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t>Welke vorm van participatie wil je opdrachtgever en waarom?</a:t>
            </a:r>
          </a:p>
        </p:txBody>
      </p:sp>
    </p:spTree>
    <p:extLst>
      <p:ext uri="{BB962C8B-B14F-4D97-AF65-F5344CB8AC3E}">
        <p14:creationId xmlns:p14="http://schemas.microsoft.com/office/powerpoint/2010/main" val="410265742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TotalTime>
  <Words>648</Words>
  <Application>Microsoft Macintosh PowerPoint</Application>
  <PresentationFormat>Breedbeeld</PresentationFormat>
  <Paragraphs>67</Paragraphs>
  <Slides>8</Slides>
  <Notes>5</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8</vt:i4>
      </vt:variant>
    </vt:vector>
  </HeadingPairs>
  <TitlesOfParts>
    <vt:vector size="14" baseType="lpstr">
      <vt:lpstr>Arial</vt:lpstr>
      <vt:lpstr>Calibri</vt:lpstr>
      <vt:lpstr>Calibri Light</vt:lpstr>
      <vt:lpstr>Georgia</vt:lpstr>
      <vt:lpstr>Times New Roman</vt:lpstr>
      <vt:lpstr>Kantoorthema</vt:lpstr>
      <vt:lpstr>PowerPoint-presentatie</vt:lpstr>
      <vt:lpstr>PowerPoint-presentatie</vt:lpstr>
      <vt:lpstr>Vormen van participatie | laag-hoog bron: deomgevingsverbinder.nl</vt:lpstr>
      <vt:lpstr>Vormen van participatie II | laag-hoog</vt:lpstr>
      <vt:lpstr>Voor- en nadelen &amp; vragen voor opdrachtgever</vt:lpstr>
      <vt:lpstr>Kritisch denken over 3 participatievormen</vt:lpstr>
      <vt:lpstr>PowerPoint-presentatie</vt:lpstr>
      <vt:lpstr>PowerPoint-presentatie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Nathalie Keunen</dc:creator>
  <cp:lastModifiedBy>Nathalie Keunen</cp:lastModifiedBy>
  <cp:revision>20</cp:revision>
  <dcterms:created xsi:type="dcterms:W3CDTF">2023-08-24T08:44:48Z</dcterms:created>
  <dcterms:modified xsi:type="dcterms:W3CDTF">2023-09-04T05:05:53Z</dcterms:modified>
</cp:coreProperties>
</file>